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550" r:id="rId3"/>
    <p:sldId id="546" r:id="rId4"/>
    <p:sldId id="549" r:id="rId5"/>
    <p:sldId id="545" r:id="rId6"/>
    <p:sldId id="257" r:id="rId7"/>
    <p:sldId id="551" r:id="rId8"/>
    <p:sldId id="528" r:id="rId9"/>
    <p:sldId id="532" r:id="rId10"/>
    <p:sldId id="502" r:id="rId11"/>
    <p:sldId id="530" r:id="rId12"/>
    <p:sldId id="505" r:id="rId13"/>
    <p:sldId id="518" r:id="rId14"/>
    <p:sldId id="472" r:id="rId15"/>
    <p:sldId id="540" r:id="rId16"/>
    <p:sldId id="520" r:id="rId17"/>
    <p:sldId id="521" r:id="rId18"/>
    <p:sldId id="535" r:id="rId19"/>
    <p:sldId id="536" r:id="rId20"/>
    <p:sldId id="529" r:id="rId21"/>
    <p:sldId id="534" r:id="rId22"/>
    <p:sldId id="537" r:id="rId23"/>
    <p:sldId id="522" r:id="rId24"/>
    <p:sldId id="523" r:id="rId25"/>
    <p:sldId id="538" r:id="rId26"/>
    <p:sldId id="554" r:id="rId27"/>
    <p:sldId id="526" r:id="rId28"/>
    <p:sldId id="552" r:id="rId29"/>
    <p:sldId id="553" r:id="rId30"/>
    <p:sldId id="54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20"/>
    <p:restoredTop sz="94550"/>
  </p:normalViewPr>
  <p:slideViewPr>
    <p:cSldViewPr snapToGrid="0" snapToObjects="1">
      <p:cViewPr varScale="1">
        <p:scale>
          <a:sx n="82" d="100"/>
          <a:sy n="82" d="100"/>
        </p:scale>
        <p:origin x="17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tiff>
</file>

<file path=ppt/media/image12.tiff>
</file>

<file path=ppt/media/image13.tiff>
</file>

<file path=ppt/media/image14.png>
</file>

<file path=ppt/media/image140.png>
</file>

<file path=ppt/media/image15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5.jpg>
</file>

<file path=ppt/media/image6.png>
</file>

<file path=ppt/media/image7.png>
</file>

<file path=ppt/media/image70.png>
</file>

<file path=ppt/media/image8.png>
</file>

<file path=ppt/media/image80.png>
</file>

<file path=ppt/media/image9.jpe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4778C1-E618-8448-88F7-3FAA4A98503B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96241D-616D-D844-9B67-1FA4B0423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00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D7F61A-7560-DC41-B24F-3C99A811EB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908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D7F61A-7560-DC41-B24F-3C99A811EBB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696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Message:</a:t>
            </a:r>
            <a:r>
              <a:rPr lang="en-US" baseline="0" dirty="0"/>
              <a:t> tensor computed from source node/ destination node/ edge features</a:t>
            </a:r>
          </a:p>
          <a:p>
            <a:r>
              <a:rPr lang="en-US" baseline="0" dirty="0"/>
              <a:t>Reduce: aggregating the messages (and updating the node representation accordingly)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D7F61A-7560-DC41-B24F-3C99A811EBB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142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127AD-FE49-B742-8C31-01C806F938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D3C7C8-E612-E148-B176-A86B73746B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840E5-6B42-8142-BFB1-6679CD1A2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8FDFC-391B-604C-BD97-D311AEC9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BD06E-93E6-7E41-8173-6F06389EB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871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D1BB4-3498-CC43-AAF7-10A68E599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CD530-EC46-504D-B920-E3728C3770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2E90A-96C7-0F4B-A48D-477D4D2BB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A9E42-7886-E740-A825-0BB8DBE75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7FE8A-20BB-5F4E-A538-C0C980A7B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4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D38DE-403D-3248-8C7B-9B130B182C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55A2D4-2ECE-D944-8907-E0369E6BD7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04BB7-6E1B-C34C-A9FC-6BF5BF16D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C4D72-1AC4-4442-8BB0-D4FC5EFDC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AB9C2-0218-5047-952F-833FD1551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378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034-40F0-5C4A-9022-D4B2C1923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CB60F-0D34-9543-B4CE-F8C83E712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23DC-75F5-394B-A264-9DCC705AF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CBE3D-B688-1C43-BC0F-42FB14A6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FC306-E375-8948-87DD-631E4AF11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55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B9A06-744D-D74E-B450-F96B900AF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67DA62-C191-2147-BBE5-63F4E4ED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DEC7A-BC7F-E845-882B-B5D8AEA00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874A4-37A4-F74E-9903-692047D59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C0C0C-8D13-0F49-8CF1-DD10A197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29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840A0-BCFC-7446-9C8A-AA2C4BC5B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6695-91BB-284D-9FF2-9E319B23E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66314-932B-AA4F-AD25-4D7F7A2240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734B66-242A-BA45-BD30-2A776B43D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2A38A-F39A-8741-B1BA-F60FB6C9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A95AE-FD5A-4B47-B4BF-9838DB65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632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20A0A-0021-0945-9E20-C476B147D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8F9FD2-5E16-8643-AD60-8407C7276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9108E-0AD9-EC45-9A0D-80CFF8B5F2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CA724F-0412-3E49-9E5F-30790F8D4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BCACE1-9999-1147-8A28-8922523559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866FDB-CD5E-D84D-8527-27F66B4C5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CD2B31-E282-3D42-9843-295A8FF21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5558-EB0A-9444-964A-068010D63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22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DE61C-0657-0E4A-96AD-7294561C5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19183D-D72E-8D45-AC1C-E4E67A1E1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799C8E-6E80-8E44-8381-36682A136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F49F3A-3D22-2240-A36E-DE58BBF9C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005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3A677F-3E54-C844-87C2-7F3EB78DF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A3BEAC-0479-2B49-A807-E88051590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EBF941-6289-BA4D-8928-CC433A770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625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1DEF1-E0BF-8543-BBF3-6310F88A8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248C0-43E5-6441-8AA4-37AA94F07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B89E-E4D0-3E41-8779-1B27A5FCD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54A3B-CCBF-B441-8016-EE5FB60F9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A9C86F-7DAB-744D-8BF1-25950CA6C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2A4F8A-482B-E546-8287-5DA70419E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21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16E07-6B96-7A4B-9DAD-E2D536504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4E08A2-F73F-0D4C-8C81-89F8FA6121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2F8E28-CFAF-3645-9151-5B4C8A0E3E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C23E9D-E4EF-C142-BD8E-E8CE91189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CD8A9-FF01-AD49-9BCA-3063A1EF2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2DC51-B51A-9A44-9CE6-0672C5DBA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456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8360D7-A21C-4D4E-BE0A-07DE4555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959D1-7DD4-F640-B15E-7F45432CD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9D8CB-A94B-B245-B591-8D7421938C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6599B-10B1-3C4B-AD6B-550500D8FCF9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B9F3F-F3CC-8342-84B4-01B03BEAA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931F0-5FB8-7249-938D-7E3E998C3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AC90F-806A-4640-838C-5DDD1BCE9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74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4.01212" TargetMode="Externa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doc.dgl.ai/" TargetMode="External"/><Relationship Id="rId2" Type="http://schemas.openxmlformats.org/officeDocument/2006/relationships/hyperlink" Target="http://dgl.ai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19220-E1C4-8749-ADAC-957B138656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 learning on graphs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F0174-A24B-C54F-860D-F84F1DAF95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406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8224C-F134-E843-8E25-4032E969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GNN?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74C75-1E78-944A-98F7-636026107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27208"/>
          </a:xfrm>
        </p:spPr>
        <p:txBody>
          <a:bodyPr>
            <a:normAutofit fontScale="92500"/>
          </a:bodyPr>
          <a:lstStyle/>
          <a:p>
            <a:r>
              <a:rPr lang="en-US" dirty="0"/>
              <a:t>Graph Neural Network (GNN): learn embedding on nodes/edges/graphs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10E93B-9C1A-E34E-92BA-BE087CC1E060}"/>
              </a:ext>
            </a:extLst>
          </p:cNvPr>
          <p:cNvSpPr/>
          <p:nvPr/>
        </p:nvSpPr>
        <p:spPr>
          <a:xfrm>
            <a:off x="6170543" y="3486139"/>
            <a:ext cx="967408" cy="199645"/>
          </a:xfrm>
          <a:prstGeom prst="rect">
            <a:avLst/>
          </a:prstGeom>
          <a:solidFill>
            <a:srgbClr val="D883FF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6BCB3E0-A53E-6249-92E3-EAC4F6C8462B}"/>
              </a:ext>
            </a:extLst>
          </p:cNvPr>
          <p:cNvSpPr/>
          <p:nvPr/>
        </p:nvSpPr>
        <p:spPr>
          <a:xfrm>
            <a:off x="6170543" y="5295557"/>
            <a:ext cx="967408" cy="199645"/>
          </a:xfrm>
          <a:prstGeom prst="rect">
            <a:avLst/>
          </a:prstGeom>
          <a:solidFill>
            <a:srgbClr val="D883FF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2542B5B-823A-5D4A-BD7B-4DBBF7D92F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07" t="16542" r="13492" b="17519"/>
          <a:stretch/>
        </p:blipFill>
        <p:spPr>
          <a:xfrm>
            <a:off x="10129273" y="3017181"/>
            <a:ext cx="1066808" cy="93791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8B6EAEC-4110-904E-A2B8-6B9883215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9724" y="4461162"/>
            <a:ext cx="965906" cy="96590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7588A06-9B96-1A4B-BD49-302F7EE066B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129" t="35859" b="35939"/>
          <a:stretch/>
        </p:blipFill>
        <p:spPr>
          <a:xfrm>
            <a:off x="1010282" y="5102504"/>
            <a:ext cx="803562" cy="71287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44C4A15-CB8A-5947-B83E-C0B74E070D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81" r="69883" b="65611"/>
          <a:stretch/>
        </p:blipFill>
        <p:spPr>
          <a:xfrm>
            <a:off x="1978785" y="3691003"/>
            <a:ext cx="678874" cy="86927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09B6D00-3B03-6B4C-BF54-90A7020301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31" t="34936" r="72823" b="34937"/>
          <a:stretch/>
        </p:blipFill>
        <p:spPr>
          <a:xfrm>
            <a:off x="838200" y="2487770"/>
            <a:ext cx="595745" cy="761533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848A70F2-8DF8-B444-B71F-6D0776971E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653" t="36232" r="33476" b="35566"/>
          <a:stretch/>
        </p:blipFill>
        <p:spPr>
          <a:xfrm>
            <a:off x="3236268" y="2868536"/>
            <a:ext cx="803562" cy="712879"/>
          </a:xfrm>
          <a:prstGeom prst="rect">
            <a:avLst/>
          </a:prstGeom>
        </p:spPr>
      </p:pic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A9AC534-84B5-A140-A4F2-0838D64C8B7B}"/>
              </a:ext>
            </a:extLst>
          </p:cNvPr>
          <p:cNvCxnSpPr/>
          <p:nvPr/>
        </p:nvCxnSpPr>
        <p:spPr>
          <a:xfrm>
            <a:off x="1433945" y="3249303"/>
            <a:ext cx="678738" cy="605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491511A-B7AF-CD43-AAED-E86999A8FF13}"/>
              </a:ext>
            </a:extLst>
          </p:cNvPr>
          <p:cNvCxnSpPr>
            <a:cxnSpLocks/>
          </p:cNvCxnSpPr>
          <p:nvPr/>
        </p:nvCxnSpPr>
        <p:spPr>
          <a:xfrm flipV="1">
            <a:off x="1554481" y="4459330"/>
            <a:ext cx="518726" cy="702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C39DA3E-0B15-5C47-95E2-9899F1AFDDF0}"/>
              </a:ext>
            </a:extLst>
          </p:cNvPr>
          <p:cNvCxnSpPr>
            <a:cxnSpLocks/>
          </p:cNvCxnSpPr>
          <p:nvPr/>
        </p:nvCxnSpPr>
        <p:spPr>
          <a:xfrm flipH="1">
            <a:off x="2536987" y="3406916"/>
            <a:ext cx="762722" cy="4476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C4EB2340-968A-EC47-8A5B-4760FFF5AA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81" r="69883" b="65611"/>
          <a:stretch/>
        </p:blipFill>
        <p:spPr>
          <a:xfrm>
            <a:off x="6295207" y="4405160"/>
            <a:ext cx="678874" cy="86927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A1AC3BFB-2D25-7C44-B48D-E0E480D155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653" t="36232" r="33476" b="35566"/>
          <a:stretch/>
        </p:blipFill>
        <p:spPr>
          <a:xfrm>
            <a:off x="6295207" y="2694037"/>
            <a:ext cx="803562" cy="712879"/>
          </a:xfrm>
          <a:prstGeom prst="rect">
            <a:avLst/>
          </a:prstGeom>
        </p:spPr>
      </p:pic>
      <p:sp>
        <p:nvSpPr>
          <p:cNvPr id="65" name="Pentagon 64">
            <a:extLst>
              <a:ext uri="{FF2B5EF4-FFF2-40B4-BE49-F238E27FC236}">
                <a16:creationId xmlns:a16="http://schemas.microsoft.com/office/drawing/2014/main" id="{5DDB2A9E-92D5-7845-B72C-E97B596C17BE}"/>
              </a:ext>
            </a:extLst>
          </p:cNvPr>
          <p:cNvSpPr/>
          <p:nvPr/>
        </p:nvSpPr>
        <p:spPr>
          <a:xfrm>
            <a:off x="3838393" y="3801448"/>
            <a:ext cx="2081273" cy="1301056"/>
          </a:xfrm>
          <a:prstGeom prst="homePlat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GNN</a:t>
            </a:r>
          </a:p>
        </p:txBody>
      </p:sp>
      <p:sp>
        <p:nvSpPr>
          <p:cNvPr id="66" name="Pentagon 65">
            <a:extLst>
              <a:ext uri="{FF2B5EF4-FFF2-40B4-BE49-F238E27FC236}">
                <a16:creationId xmlns:a16="http://schemas.microsoft.com/office/drawing/2014/main" id="{AD5F9001-0AF0-1D41-824E-145AEE4FDCB8}"/>
              </a:ext>
            </a:extLst>
          </p:cNvPr>
          <p:cNvSpPr/>
          <p:nvPr/>
        </p:nvSpPr>
        <p:spPr>
          <a:xfrm>
            <a:off x="7781072" y="3754632"/>
            <a:ext cx="2081273" cy="1301056"/>
          </a:xfrm>
          <a:prstGeom prst="homePlat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Classifier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BFB869-EECD-1D4E-B996-F865609E605D}"/>
              </a:ext>
            </a:extLst>
          </p:cNvPr>
          <p:cNvGrpSpPr/>
          <p:nvPr/>
        </p:nvGrpSpPr>
        <p:grpSpPr>
          <a:xfrm>
            <a:off x="6415152" y="2337922"/>
            <a:ext cx="1731321" cy="1057432"/>
            <a:chOff x="2777067" y="2302933"/>
            <a:chExt cx="1731321" cy="1057432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9D8C90C2-C989-4D43-9308-BC41D95C5606}"/>
                </a:ext>
              </a:extLst>
            </p:cNvPr>
            <p:cNvCxnSpPr>
              <a:cxnSpLocks/>
            </p:cNvCxnSpPr>
            <p:nvPr/>
          </p:nvCxnSpPr>
          <p:spPr>
            <a:xfrm>
              <a:off x="2777067" y="2302933"/>
              <a:ext cx="1731321" cy="0"/>
            </a:xfrm>
            <a:prstGeom prst="line">
              <a:avLst/>
            </a:prstGeom>
            <a:noFill/>
            <a:ln w="571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361B8F9-F751-DD4A-B651-210A956301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99866" y="2302933"/>
              <a:ext cx="451245" cy="1057432"/>
            </a:xfrm>
            <a:prstGeom prst="line">
              <a:avLst/>
            </a:prstGeom>
            <a:noFill/>
            <a:ln w="57150">
              <a:headEnd type="none" w="med" len="med"/>
              <a:tailEnd type="arrow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</p:cxnSp>
      </p:grpSp>
    </p:spTree>
    <p:extLst>
      <p:ext uri="{BB962C8B-B14F-4D97-AF65-F5344CB8AC3E}">
        <p14:creationId xmlns:p14="http://schemas.microsoft.com/office/powerpoint/2010/main" val="4165665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8539-4F2D-FC4F-B0BD-238F0D1EB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new in GNN?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4D58-41BC-294A-9ADA-2E9F517AC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GNN computes node embeddings using both graph structure and node/edge features.</a:t>
            </a:r>
          </a:p>
          <a:p>
            <a:r>
              <a:rPr lang="en-US" dirty="0"/>
              <a:t>GNN are naturally inductive models because they run the same neural networks on nodes and edges.</a:t>
            </a:r>
          </a:p>
          <a:p>
            <a:r>
              <a:rPr lang="en-US" dirty="0"/>
              <a:t>GNN and downstream models can be trained in an end-to-end fashion.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806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FC1E9-B5ED-A04B-A278-D8B5E2A18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+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F3F93-398E-5148-8202-63C76E66A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422" y="1826764"/>
            <a:ext cx="11763022" cy="1019175"/>
          </a:xfrm>
        </p:spPr>
        <p:txBody>
          <a:bodyPr/>
          <a:lstStyle/>
          <a:p>
            <a:r>
              <a:rPr lang="en-US" dirty="0"/>
              <a:t>GNN is emerging as an important class of DL models.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1D5EDC-871D-1940-B0A7-4E4AE64EB7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6" b="4317"/>
          <a:stretch/>
        </p:blipFill>
        <p:spPr bwMode="auto">
          <a:xfrm>
            <a:off x="1979968" y="2520249"/>
            <a:ext cx="6689014" cy="378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0013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94218-2BBF-9144-AE5B-97B66FC1E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general formalization of GNN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343F2-D44D-644A-B301-9CC127547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GNN is based on message passing</a:t>
            </a:r>
          </a:p>
        </p:txBody>
      </p:sp>
      <p:sp>
        <p:nvSpPr>
          <p:cNvPr id="19" name="Google Shape;238;p16">
            <a:extLst>
              <a:ext uri="{FF2B5EF4-FFF2-40B4-BE49-F238E27FC236}">
                <a16:creationId xmlns:a16="http://schemas.microsoft.com/office/drawing/2014/main" id="{B5203921-BB65-384A-8AC9-2BD7ABC69C79}"/>
              </a:ext>
            </a:extLst>
          </p:cNvPr>
          <p:cNvSpPr txBox="1"/>
          <p:nvPr/>
        </p:nvSpPr>
        <p:spPr>
          <a:xfrm>
            <a:off x="3334637" y="6417226"/>
            <a:ext cx="469314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Neural Message Passing for Quantum Chemistry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A203EFD-9019-BC42-8B48-F451E48FFF65}"/>
                  </a:ext>
                </a:extLst>
              </p:cNvPr>
              <p:cNvSpPr txBox="1"/>
              <p:nvPr/>
            </p:nvSpPr>
            <p:spPr>
              <a:xfrm>
                <a:off x="8911668" y="3482739"/>
                <a:ext cx="1636888" cy="6076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(1)</m:t>
                          </m:r>
                        </m:sup>
                      </m:sSubSup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nary>
                        <m:naryPr>
                          <m:chr m:val="∑"/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p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𝑚𝑠𝑔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A203EFD-9019-BC42-8B48-F451E48FFF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1668" y="3482739"/>
                <a:ext cx="1636888" cy="607602"/>
              </a:xfrm>
              <a:prstGeom prst="rect">
                <a:avLst/>
              </a:prstGeom>
              <a:blipFill>
                <a:blip r:embed="rId4"/>
                <a:stretch>
                  <a:fillRect t="-110204" r="-769" b="-1775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F6B9F671-532C-FD42-841B-403B2D4BFC20}"/>
              </a:ext>
            </a:extLst>
          </p:cNvPr>
          <p:cNvGrpSpPr/>
          <p:nvPr/>
        </p:nvGrpSpPr>
        <p:grpSpPr>
          <a:xfrm>
            <a:off x="7248143" y="2277843"/>
            <a:ext cx="3110411" cy="2911718"/>
            <a:chOff x="1190742" y="2923823"/>
            <a:chExt cx="3110411" cy="2911718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8D728B7-6990-AC41-86CD-3A5848BA9D29}"/>
                </a:ext>
              </a:extLst>
            </p:cNvPr>
            <p:cNvSpPr/>
            <p:nvPr/>
          </p:nvSpPr>
          <p:spPr>
            <a:xfrm>
              <a:off x="2244425" y="4158954"/>
              <a:ext cx="471338" cy="480953"/>
            </a:xfrm>
            <a:prstGeom prst="ellipse">
              <a:avLst/>
            </a:prstGeom>
            <a:solidFill>
              <a:schemeClr val="accent2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v</a:t>
              </a:r>
              <a:r>
                <a:rPr lang="en-US" sz="1400" baseline="-25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C7735FD-3BBD-9F47-8269-CBDBA3BFC11A}"/>
                </a:ext>
              </a:extLst>
            </p:cNvPr>
            <p:cNvSpPr/>
            <p:nvPr/>
          </p:nvSpPr>
          <p:spPr>
            <a:xfrm>
              <a:off x="3059344" y="3079409"/>
              <a:ext cx="471338" cy="48095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v</a:t>
              </a:r>
              <a:r>
                <a:rPr lang="en-US" sz="1400" baseline="-250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23A8B5A-0C05-EA49-96E6-79B4DE6B588F}"/>
                </a:ext>
              </a:extLst>
            </p:cNvPr>
            <p:cNvSpPr/>
            <p:nvPr/>
          </p:nvSpPr>
          <p:spPr>
            <a:xfrm>
              <a:off x="1190742" y="3319886"/>
              <a:ext cx="471338" cy="48095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v</a:t>
              </a:r>
              <a:r>
                <a:rPr lang="en-US" sz="1400" baseline="-25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2358409-A59B-C04D-BBD2-C13DB60D1CA5}"/>
                </a:ext>
              </a:extLst>
            </p:cNvPr>
            <p:cNvSpPr/>
            <p:nvPr/>
          </p:nvSpPr>
          <p:spPr>
            <a:xfrm>
              <a:off x="1224997" y="5114575"/>
              <a:ext cx="471338" cy="48095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v</a:t>
              </a:r>
              <a:r>
                <a:rPr lang="en-US" sz="1400" baseline="-25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CA77582-F892-664E-AF8B-5F17A8A8A6EC}"/>
                </a:ext>
              </a:extLst>
            </p:cNvPr>
            <p:cNvSpPr/>
            <p:nvPr/>
          </p:nvSpPr>
          <p:spPr>
            <a:xfrm>
              <a:off x="3147376" y="5086181"/>
              <a:ext cx="471338" cy="48095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v</a:t>
              </a:r>
              <a:r>
                <a:rPr lang="en-US" sz="1400" baseline="-25000" dirty="0">
                  <a:solidFill>
                    <a:schemeClr val="tx1"/>
                  </a:solidFill>
                </a:rPr>
                <a:t>4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867965B-38ED-694F-8ED5-C0B194672D9B}"/>
                </a:ext>
              </a:extLst>
            </p:cNvPr>
            <p:cNvCxnSpPr>
              <a:cxnSpLocks/>
              <a:stCxn id="24" idx="5"/>
              <a:endCxn id="22" idx="1"/>
            </p:cNvCxnSpPr>
            <p:nvPr/>
          </p:nvCxnSpPr>
          <p:spPr>
            <a:xfrm>
              <a:off x="1593054" y="3730405"/>
              <a:ext cx="720397" cy="498983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4457B88C-6EFD-9045-AE74-55E6C565DA92}"/>
                </a:ext>
              </a:extLst>
            </p:cNvPr>
            <p:cNvCxnSpPr>
              <a:stCxn id="23" idx="3"/>
              <a:endCxn id="22" idx="7"/>
            </p:cNvCxnSpPr>
            <p:nvPr/>
          </p:nvCxnSpPr>
          <p:spPr>
            <a:xfrm flipH="1">
              <a:off x="2646737" y="3489928"/>
              <a:ext cx="481633" cy="739459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6FDAA7C5-3610-9644-A169-AA4763A15FB1}"/>
                </a:ext>
              </a:extLst>
            </p:cNvPr>
            <p:cNvCxnSpPr>
              <a:stCxn id="26" idx="1"/>
              <a:endCxn id="22" idx="5"/>
            </p:cNvCxnSpPr>
            <p:nvPr/>
          </p:nvCxnSpPr>
          <p:spPr>
            <a:xfrm flipH="1" flipV="1">
              <a:off x="2646737" y="4569473"/>
              <a:ext cx="569665" cy="587142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5A068A2-A72E-7944-9DB4-2CAAE769795F}"/>
                </a:ext>
              </a:extLst>
            </p:cNvPr>
            <p:cNvCxnSpPr>
              <a:stCxn id="25" idx="7"/>
              <a:endCxn id="22" idx="3"/>
            </p:cNvCxnSpPr>
            <p:nvPr/>
          </p:nvCxnSpPr>
          <p:spPr>
            <a:xfrm flipV="1">
              <a:off x="1627309" y="4569473"/>
              <a:ext cx="686142" cy="615536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A266BB4-35CE-2745-95BD-C20AC53DB04F}"/>
                </a:ext>
              </a:extLst>
            </p:cNvPr>
            <p:cNvSpPr/>
            <p:nvPr/>
          </p:nvSpPr>
          <p:spPr>
            <a:xfrm>
              <a:off x="1593054" y="3079409"/>
              <a:ext cx="493425" cy="240476"/>
            </a:xfrm>
            <a:prstGeom prst="rect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h</a:t>
              </a:r>
              <a:r>
                <a:rPr lang="en-US" sz="1100" baseline="-25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707C506-1FA8-6C40-97F0-A40B37AE7450}"/>
                </a:ext>
              </a:extLst>
            </p:cNvPr>
            <p:cNvSpPr/>
            <p:nvPr/>
          </p:nvSpPr>
          <p:spPr>
            <a:xfrm>
              <a:off x="1706539" y="5595065"/>
              <a:ext cx="493425" cy="240476"/>
            </a:xfrm>
            <a:prstGeom prst="rect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h</a:t>
              </a:r>
              <a:r>
                <a:rPr lang="en-US" sz="1100" baseline="-25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980ED78-64C9-D74A-A196-D6802D955542}"/>
                </a:ext>
              </a:extLst>
            </p:cNvPr>
            <p:cNvSpPr/>
            <p:nvPr/>
          </p:nvSpPr>
          <p:spPr>
            <a:xfrm>
              <a:off x="3616312" y="2923823"/>
              <a:ext cx="493425" cy="240476"/>
            </a:xfrm>
            <a:prstGeom prst="rect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h</a:t>
              </a:r>
              <a:r>
                <a:rPr lang="en-US" sz="1100" baseline="-250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FE5CA58-78D1-A84F-8D8C-D250A0D49E76}"/>
                </a:ext>
              </a:extLst>
            </p:cNvPr>
            <p:cNvSpPr/>
            <p:nvPr/>
          </p:nvSpPr>
          <p:spPr>
            <a:xfrm>
              <a:off x="3807728" y="5385284"/>
              <a:ext cx="493425" cy="240476"/>
            </a:xfrm>
            <a:prstGeom prst="rect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h</a:t>
              </a:r>
              <a:r>
                <a:rPr lang="en-US" sz="1100" baseline="-25000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0FD203B-C655-CB4C-92E5-29E782104544}"/>
              </a:ext>
            </a:extLst>
          </p:cNvPr>
          <p:cNvGrpSpPr/>
          <p:nvPr/>
        </p:nvGrpSpPr>
        <p:grpSpPr>
          <a:xfrm>
            <a:off x="9025632" y="2963526"/>
            <a:ext cx="1941268" cy="395496"/>
            <a:chOff x="2810183" y="3247731"/>
            <a:chExt cx="1941268" cy="39549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44EEBFC-1F37-9C41-B8A1-E747EE3470B3}"/>
                </a:ext>
              </a:extLst>
            </p:cNvPr>
            <p:cNvSpPr/>
            <p:nvPr/>
          </p:nvSpPr>
          <p:spPr>
            <a:xfrm>
              <a:off x="2810183" y="3402751"/>
              <a:ext cx="493425" cy="240476"/>
            </a:xfrm>
            <a:prstGeom prst="rect">
              <a:avLst/>
            </a:prstGeom>
            <a:solidFill>
              <a:schemeClr val="accent2"/>
            </a:solidFill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aseline="-25000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416F4AF-0614-F14B-A051-ED8531A832D8}"/>
                    </a:ext>
                  </a:extLst>
                </p:cNvPr>
                <p:cNvSpPr txBox="1"/>
                <p:nvPr/>
              </p:nvSpPr>
              <p:spPr>
                <a:xfrm>
                  <a:off x="3114563" y="3247731"/>
                  <a:ext cx="1636888" cy="27212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𝑚𝑠𝑔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51</m:t>
                            </m:r>
                          </m:sub>
                          <m:sup/>
                        </m:sSubSup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sz="140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  <m:sup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(0)</m:t>
                            </m:r>
                          </m:sup>
                        </m:sSubSup>
                      </m:oMath>
                    </m:oMathPara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416F4AF-0614-F14B-A051-ED8531A832D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14563" y="3247731"/>
                  <a:ext cx="1636888" cy="272126"/>
                </a:xfrm>
                <a:prstGeom prst="rect">
                  <a:avLst/>
                </a:prstGeom>
                <a:blipFill>
                  <a:blip r:embed="rId5"/>
                  <a:stretch>
                    <a:fillRect b="-1304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Rectangle 3"/>
          <p:cNvSpPr/>
          <p:nvPr/>
        </p:nvSpPr>
        <p:spPr>
          <a:xfrm>
            <a:off x="2807207" y="2752344"/>
            <a:ext cx="2424359" cy="4529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155836" y="2673906"/>
            <a:ext cx="651372" cy="8088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4151376" y="2553667"/>
            <a:ext cx="811973" cy="1986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978288" y="2383012"/>
            <a:ext cx="1083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Message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563624" y="2433429"/>
            <a:ext cx="475488" cy="219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85691" y="2248102"/>
            <a:ext cx="877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Reduce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8177C6A-65B3-4C4F-9BD4-52AC608F6266}"/>
                  </a:ext>
                </a:extLst>
              </p:cNvPr>
              <p:cNvSpPr txBox="1"/>
              <p:nvPr/>
            </p:nvSpPr>
            <p:spPr>
              <a:xfrm>
                <a:off x="1488554" y="2721114"/>
                <a:ext cx="3692165" cy="70788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𝑣𝑤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8177C6A-65B3-4C4F-9BD4-52AC608F62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8554" y="2721114"/>
                <a:ext cx="3692165" cy="707886"/>
              </a:xfrm>
              <a:prstGeom prst="rect">
                <a:avLst/>
              </a:prstGeom>
              <a:blipFill>
                <a:blip r:embed="rId6"/>
                <a:stretch>
                  <a:fillRect l="-342" t="-136842" r="-1712" b="-1824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43873D-006F-A945-83F9-06A7326B1612}"/>
                  </a:ext>
                </a:extLst>
              </p:cNvPr>
              <p:cNvSpPr txBox="1"/>
              <p:nvPr/>
            </p:nvSpPr>
            <p:spPr>
              <a:xfrm>
                <a:off x="1488554" y="3723002"/>
                <a:ext cx="2123209" cy="3363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i="1">
                          <a:latin typeface="Cambria Math" panose="02040503050406030204" pitchFamily="18" charset="0"/>
                        </a:rPr>
                        <m:t>, 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43873D-006F-A945-83F9-06A7326B16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8554" y="3723002"/>
                <a:ext cx="2123209" cy="336311"/>
              </a:xfrm>
              <a:prstGeom prst="rect">
                <a:avLst/>
              </a:prstGeom>
              <a:blipFill>
                <a:blip r:embed="rId7"/>
                <a:stretch>
                  <a:fillRect l="-1786" t="-7143" r="-3571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106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" grpId="0" animBg="1"/>
      <p:bldP spid="5" grpId="0" animBg="1"/>
      <p:bldP spid="11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D21FAB-A6B0-764D-98B0-025B8DB17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700" y="2629312"/>
            <a:ext cx="6359726" cy="32888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405440-7C2E-FC43-B7E4-5CFC7429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GNN Example: Graph convolution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20529-7680-9942-8E6E-21277D3F4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CB92BBE-7266-7D4F-A454-81B1638CD0F6}"/>
                  </a:ext>
                </a:extLst>
              </p:cNvPr>
              <p:cNvSpPr/>
              <p:nvPr/>
            </p:nvSpPr>
            <p:spPr>
              <a:xfrm>
                <a:off x="1623161" y="2314674"/>
                <a:ext cx="1743170" cy="8083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𝑣𝑤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d>
                          </m:sup>
                        </m:sSubSup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b>
                              <m:sSub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b>
                            </m:sSub>
                          </m:e>
                        </m:rad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CB92BBE-7266-7D4F-A454-81B1638CD0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3161" y="2314674"/>
                <a:ext cx="1743170" cy="808363"/>
              </a:xfrm>
              <a:prstGeom prst="rect">
                <a:avLst/>
              </a:prstGeom>
              <a:blipFill>
                <a:blip r:embed="rId3"/>
                <a:stretch>
                  <a:fillRect l="-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8DCB9EF-8661-9F4A-A0FE-D0D030EEBE81}"/>
                  </a:ext>
                </a:extLst>
              </p:cNvPr>
              <p:cNvSpPr/>
              <p:nvPr/>
            </p:nvSpPr>
            <p:spPr>
              <a:xfrm>
                <a:off x="1623161" y="3257974"/>
                <a:ext cx="2815643" cy="10567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</m:sup>
                          </m:sSubSup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</m:e>
                          </m:rad>
                        </m:den>
                      </m:f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8DCB9EF-8661-9F4A-A0FE-D0D030EEBE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3161" y="3257974"/>
                <a:ext cx="2815643" cy="10567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6709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497B-8FBA-334B-9FC7-73C2502CC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explanation on GCN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F45FE-8488-C744-98A7-8E7FC3CEC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GCN aggregate all neighbors equally.</a:t>
            </a:r>
          </a:p>
          <a:p>
            <a:pPr lvl="1"/>
            <a:r>
              <a:rPr lang="en-US" dirty="0"/>
              <a:t>It cannot deal with heterogeneous graphs.</a:t>
            </a:r>
          </a:p>
        </p:txBody>
      </p:sp>
    </p:spTree>
    <p:extLst>
      <p:ext uri="{BB962C8B-B14F-4D97-AF65-F5344CB8AC3E}">
        <p14:creationId xmlns:p14="http://schemas.microsoft.com/office/powerpoint/2010/main" val="4106532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7FF38-A82D-6B4B-BA34-5AB52DD1F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Graph attention networks (GAT)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73F4E2-4C1B-C44A-B79C-0F815C6AA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42507" y="1690688"/>
            <a:ext cx="6452097" cy="3129879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65A5594-ECDE-0D40-ADAE-01E55C54EE31}"/>
                  </a:ext>
                </a:extLst>
              </p:cNvPr>
              <p:cNvSpPr/>
              <p:nvPr/>
            </p:nvSpPr>
            <p:spPr>
              <a:xfrm>
                <a:off x="1389656" y="3041305"/>
                <a:ext cx="2316916" cy="54078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𝑣𝑤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𝑣𝑤</m:t>
                        </m:r>
                      </m:sub>
                    </m:sSub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65A5594-ECDE-0D40-ADAE-01E55C54EE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9656" y="3041305"/>
                <a:ext cx="2316916" cy="540789"/>
              </a:xfrm>
              <a:prstGeom prst="rect">
                <a:avLst/>
              </a:prstGeom>
              <a:blipFill>
                <a:blip r:embed="rId3"/>
                <a:stretch>
                  <a:fillRect b="-2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1412C9F-B4D8-BD45-BA37-45FE608283AD}"/>
                  </a:ext>
                </a:extLst>
              </p:cNvPr>
              <p:cNvSpPr/>
              <p:nvPr/>
            </p:nvSpPr>
            <p:spPr>
              <a:xfrm>
                <a:off x="1389656" y="3805517"/>
                <a:ext cx="2703817" cy="54078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</m:sup>
                      </m:sSubSup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1412C9F-B4D8-BD45-BA37-45FE608283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9656" y="3805517"/>
                <a:ext cx="2703817" cy="540789"/>
              </a:xfrm>
              <a:prstGeom prst="rect">
                <a:avLst/>
              </a:prstGeom>
              <a:blipFill>
                <a:blip r:embed="rId4"/>
                <a:stretch>
                  <a:fillRect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3D88343-F6CC-444C-84B0-EFC0FEE0876C}"/>
                  </a:ext>
                </a:extLst>
              </p:cNvPr>
              <p:cNvSpPr/>
              <p:nvPr/>
            </p:nvSpPr>
            <p:spPr>
              <a:xfrm>
                <a:off x="1047479" y="4820567"/>
                <a:ext cx="6446188" cy="108241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𝑣𝑤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LeakyReLU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⃑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⃑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⃑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]))</m:t>
                          </m:r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r>
                                <m:rPr>
                                  <m:sty m:val="p"/>
                                </m:rPr>
                                <a:rPr lang="en-US" sz="2400" i="0">
                                  <a:latin typeface="Cambria Math" panose="02040503050406030204" pitchFamily="18" charset="0"/>
                                </a:rPr>
                                <m:t>LeakyReLU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⃑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⃑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||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⃑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]))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3D88343-F6CC-444C-84B0-EFC0FEE087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7479" y="4820567"/>
                <a:ext cx="6446188" cy="1082412"/>
              </a:xfrm>
              <a:prstGeom prst="rect">
                <a:avLst/>
              </a:prstGeom>
              <a:blipFill>
                <a:blip r:embed="rId5"/>
                <a:stretch>
                  <a:fillRect t="-2326" b="-767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825F51AC-18D7-0548-A09F-1B07E58F6436}"/>
              </a:ext>
            </a:extLst>
          </p:cNvPr>
          <p:cNvSpPr txBox="1"/>
          <p:nvPr/>
        </p:nvSpPr>
        <p:spPr>
          <a:xfrm>
            <a:off x="1124744" y="1843337"/>
            <a:ext cx="4361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GAT provides weighted sum over the neighborhood.</a:t>
            </a:r>
          </a:p>
        </p:txBody>
      </p:sp>
    </p:spTree>
    <p:extLst>
      <p:ext uri="{BB962C8B-B14F-4D97-AF65-F5344CB8AC3E}">
        <p14:creationId xmlns:p14="http://schemas.microsoft.com/office/powerpoint/2010/main" val="30978677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5A74E-695F-ED42-BFA2-56BDE730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Relational graph convolution networks (RGCN)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29A40B-2F8E-1442-B866-79F0D5F4E5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9842" y="1690688"/>
            <a:ext cx="3975841" cy="435133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0ABFE3-868C-B947-B83A-9CCBEDE9D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317" y="2574925"/>
            <a:ext cx="4459086" cy="2294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390A96E-9137-EF4D-B056-D8CAEE38BCAB}"/>
              </a:ext>
            </a:extLst>
          </p:cNvPr>
          <p:cNvSpPr txBox="1"/>
          <p:nvPr/>
        </p:nvSpPr>
        <p:spPr>
          <a:xfrm>
            <a:off x="838200" y="1821289"/>
            <a:ext cx="55206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Handle graphs whose nodes are connected with different relations.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5DCD6BC-06E6-8744-89AD-0300723A8E81}"/>
                  </a:ext>
                </a:extLst>
              </p:cNvPr>
              <p:cNvSpPr/>
              <p:nvPr/>
            </p:nvSpPr>
            <p:spPr>
              <a:xfrm>
                <a:off x="838200" y="5004571"/>
                <a:ext cx="5799023" cy="68595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𝑣𝑤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den>
                    </m:f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</m:oMath>
                </a14:m>
                <a:r>
                  <a:rPr lang="en-US" sz="2400" dirty="0"/>
                  <a:t>, r is the relation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𝑣𝑤</m:t>
                        </m:r>
                      </m:sub>
                    </m:sSub>
                  </m:oMath>
                </a14:m>
                <a:r>
                  <a:rPr lang="en-US" sz="2400" dirty="0"/>
                  <a:t>.</a:t>
                </a: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5DCD6BC-06E6-8744-89AD-0300723A8E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004571"/>
                <a:ext cx="5799023" cy="685957"/>
              </a:xfrm>
              <a:prstGeom prst="rect">
                <a:avLst/>
              </a:prstGeom>
              <a:blipFill>
                <a:blip r:embed="rId4"/>
                <a:stretch>
                  <a:fillRect l="-218" r="-4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7449DBA-1BD3-2042-8EB4-795C99B6E7AF}"/>
                  </a:ext>
                </a:extLst>
              </p:cNvPr>
              <p:cNvSpPr/>
              <p:nvPr/>
            </p:nvSpPr>
            <p:spPr>
              <a:xfrm>
                <a:off x="906068" y="5825440"/>
                <a:ext cx="2703817" cy="54078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</m:sup>
                      </m:sSubSup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7449DBA-1BD3-2042-8EB4-795C99B6E7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6068" y="5825440"/>
                <a:ext cx="2703817" cy="540789"/>
              </a:xfrm>
              <a:prstGeom prst="rect">
                <a:avLst/>
              </a:prstGeom>
              <a:blipFill>
                <a:blip r:embed="rId5"/>
                <a:stretch>
                  <a:fillRect b="-139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0458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EEA07-FECD-A146-864D-3D64FBFBE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multi-layer GNN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2BC37-308A-1F45-8E3F-CAB7F5DF6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GNN layers can be stacked together.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2321ED-4D66-F142-8B44-8569BD30F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2430463"/>
            <a:ext cx="8991600" cy="3746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615BC3-A62E-A044-A4BF-36B572B51F4B}"/>
              </a:ext>
            </a:extLst>
          </p:cNvPr>
          <p:cNvSpPr txBox="1"/>
          <p:nvPr/>
        </p:nvSpPr>
        <p:spPr>
          <a:xfrm>
            <a:off x="1443037" y="6413500"/>
            <a:ext cx="9032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Representation Learning on Networks, </a:t>
            </a:r>
            <a:r>
              <a:rPr lang="en-US" dirty="0" err="1">
                <a:solidFill>
                  <a:schemeClr val="tx2"/>
                </a:solidFill>
              </a:rPr>
              <a:t>snap.stanford.edu</a:t>
            </a:r>
            <a:r>
              <a:rPr lang="en-US" dirty="0">
                <a:solidFill>
                  <a:schemeClr val="tx2"/>
                </a:solidFill>
              </a:rPr>
              <a:t>/</a:t>
            </a:r>
            <a:r>
              <a:rPr lang="en-US" dirty="0" err="1">
                <a:solidFill>
                  <a:schemeClr val="tx2"/>
                </a:solidFill>
              </a:rPr>
              <a:t>proj</a:t>
            </a:r>
            <a:r>
              <a:rPr lang="en-US" dirty="0">
                <a:solidFill>
                  <a:schemeClr val="tx2"/>
                </a:solidFill>
              </a:rPr>
              <a:t>/embeddings-www, WWW 2018</a:t>
            </a:r>
          </a:p>
        </p:txBody>
      </p:sp>
    </p:spTree>
    <p:extLst>
      <p:ext uri="{BB962C8B-B14F-4D97-AF65-F5344CB8AC3E}">
        <p14:creationId xmlns:p14="http://schemas.microsoft.com/office/powerpoint/2010/main" val="275471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205D6-2A2B-1642-904A-2D8B6A85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of GNN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29CFA-B701-054D-BD65-3CCEF4857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GNN computes a node embedding based on the node and its local neighborhood.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F3A9BB-BE6D-7F4D-8913-B8912B778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4001294"/>
            <a:ext cx="112903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100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EF9A6-1CF5-7D4A-BB88-8F41A631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Fraud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35B4D-E0DB-A340-B033-E8FBD0026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 malicious account</a:t>
            </a:r>
          </a:p>
          <a:p>
            <a:r>
              <a:rPr lang="en-US" dirty="0"/>
              <a:t>Anti-money laundering</a:t>
            </a:r>
          </a:p>
          <a:p>
            <a:r>
              <a:rPr lang="en-US" dirty="0"/>
              <a:t>Detect fraudulent medical claim</a:t>
            </a:r>
          </a:p>
          <a:p>
            <a:r>
              <a:rPr lang="en-US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3B6ECF-D61D-7646-9E4E-3C0178BF7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1607" y="3259931"/>
            <a:ext cx="6182193" cy="305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8616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311A7-5728-0644-81B2-7008BEA1F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methods for network embedding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45DC4-EFAA-D641-8DF4-B5E138BB8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76775" cy="4351338"/>
          </a:xfrm>
        </p:spPr>
        <p:txBody>
          <a:bodyPr>
            <a:normAutofit/>
          </a:bodyPr>
          <a:lstStyle/>
          <a:p>
            <a:r>
              <a:rPr lang="en-US" dirty="0"/>
              <a:t>Network embeddings</a:t>
            </a:r>
          </a:p>
          <a:p>
            <a:pPr lvl="1"/>
            <a:r>
              <a:rPr lang="en-US" dirty="0"/>
              <a:t>Matrix factorization</a:t>
            </a:r>
          </a:p>
          <a:p>
            <a:pPr lvl="1"/>
            <a:r>
              <a:rPr lang="en-US" dirty="0"/>
              <a:t>Tensor decomposition</a:t>
            </a:r>
          </a:p>
          <a:p>
            <a:pPr lvl="1"/>
            <a:r>
              <a:rPr lang="en-US" dirty="0"/>
              <a:t>Deep Walk</a:t>
            </a:r>
          </a:p>
          <a:p>
            <a:pPr lvl="1"/>
            <a:r>
              <a:rPr lang="en-US" dirty="0"/>
              <a:t>Autoencoder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Traditional methods use embedding matrix to encode.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757F6A-E715-4048-8B8B-54A2402B8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4975" y="3429000"/>
            <a:ext cx="6042306" cy="26146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32335C-F726-BB4B-AC22-04DBD4CD269A}"/>
              </a:ext>
            </a:extLst>
          </p:cNvPr>
          <p:cNvSpPr txBox="1"/>
          <p:nvPr/>
        </p:nvSpPr>
        <p:spPr>
          <a:xfrm>
            <a:off x="1443037" y="6413500"/>
            <a:ext cx="9032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Representation Learning on Networks, </a:t>
            </a:r>
            <a:r>
              <a:rPr lang="en-US" dirty="0" err="1">
                <a:solidFill>
                  <a:schemeClr val="tx2"/>
                </a:solidFill>
              </a:rPr>
              <a:t>snap.stanford.edu</a:t>
            </a:r>
            <a:r>
              <a:rPr lang="en-US" dirty="0">
                <a:solidFill>
                  <a:schemeClr val="tx2"/>
                </a:solidFill>
              </a:rPr>
              <a:t>/</a:t>
            </a:r>
            <a:r>
              <a:rPr lang="en-US" dirty="0" err="1">
                <a:solidFill>
                  <a:schemeClr val="tx2"/>
                </a:solidFill>
              </a:rPr>
              <a:t>proj</a:t>
            </a:r>
            <a:r>
              <a:rPr lang="en-US" dirty="0">
                <a:solidFill>
                  <a:schemeClr val="tx2"/>
                </a:solidFill>
              </a:rPr>
              <a:t>/embeddings-www, WWW 2018</a:t>
            </a:r>
          </a:p>
        </p:txBody>
      </p:sp>
    </p:spTree>
    <p:extLst>
      <p:ext uri="{BB962C8B-B14F-4D97-AF65-F5344CB8AC3E}">
        <p14:creationId xmlns:p14="http://schemas.microsoft.com/office/powerpoint/2010/main" val="35266787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15CEB-1C3E-8B41-8A03-C1D0CE4D5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in traditional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035C1-6FB5-4C48-9783-ABB8A4B30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Traditional methods are all </a:t>
            </a:r>
            <a:r>
              <a:rPr lang="en-US" dirty="0" err="1"/>
              <a:t>transductive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Only learn from the graph structure.</a:t>
            </a:r>
          </a:p>
          <a:p>
            <a:pPr lvl="1"/>
            <a:r>
              <a:rPr lang="en-US" dirty="0"/>
              <a:t>Network embeddings cannot be trained with the supervision from the downstream tasks.</a:t>
            </a:r>
          </a:p>
        </p:txBody>
      </p:sp>
    </p:spTree>
    <p:extLst>
      <p:ext uri="{BB962C8B-B14F-4D97-AF65-F5344CB8AC3E}">
        <p14:creationId xmlns:p14="http://schemas.microsoft.com/office/powerpoint/2010/main" val="270136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20B6-FC72-EF4C-9AD9-229CE0197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 a GNN?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20922C-F828-3846-A05C-EA7B830EBA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L-layer GNN computes node embeddings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 use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en-US" dirty="0"/>
                  <a:t> in a downstream model trained with any loss function.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20922C-F828-3846-A05C-EA7B830EBA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9F6F855-C349-8042-9BE4-C79B6F888539}"/>
                  </a:ext>
                </a:extLst>
              </p:cNvPr>
              <p:cNvSpPr txBox="1"/>
              <p:nvPr/>
            </p:nvSpPr>
            <p:spPr>
              <a:xfrm>
                <a:off x="1333244" y="2361665"/>
                <a:ext cx="3692165" cy="70788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𝑣𝑤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9F6F855-C349-8042-9BE4-C79B6F8885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244" y="2361665"/>
                <a:ext cx="3692165" cy="707886"/>
              </a:xfrm>
              <a:prstGeom prst="rect">
                <a:avLst/>
              </a:prstGeom>
              <a:blipFill>
                <a:blip r:embed="rId3"/>
                <a:stretch>
                  <a:fillRect l="-342" t="-136842" r="-1370" b="-1824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5E7E132-3567-C247-A809-C5CE48F7C4B8}"/>
                  </a:ext>
                </a:extLst>
              </p:cNvPr>
              <p:cNvSpPr txBox="1"/>
              <p:nvPr/>
            </p:nvSpPr>
            <p:spPr>
              <a:xfrm>
                <a:off x="1333244" y="3363553"/>
                <a:ext cx="2123209" cy="3363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i="1">
                          <a:latin typeface="Cambria Math" panose="02040503050406030204" pitchFamily="18" charset="0"/>
                        </a:rPr>
                        <m:t>, 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5E7E132-3567-C247-A809-C5CE48F7C4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244" y="3363553"/>
                <a:ext cx="2123209" cy="336311"/>
              </a:xfrm>
              <a:prstGeom prst="rect">
                <a:avLst/>
              </a:prstGeom>
              <a:blipFill>
                <a:blip r:embed="rId4"/>
                <a:stretch>
                  <a:fillRect l="-1786" t="-7407" r="-2976" b="-25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56991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30173-6AA3-7E44-9DDC-DFA2BA523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classification with GNN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EDBC6-8CE2-B346-9C3E-99EF63315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 classification is trained in the semi-supervised setting.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88A98B-98B2-E343-A8FA-73F007757011}"/>
                  </a:ext>
                </a:extLst>
              </p:cNvPr>
              <p:cNvSpPr txBox="1"/>
              <p:nvPr/>
            </p:nvSpPr>
            <p:spPr>
              <a:xfrm>
                <a:off x="3252865" y="2503357"/>
                <a:ext cx="5065041" cy="44845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loss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= </m:t>
                      </m:r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CrossEntryLoss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𝑙𝑎𝑏𝑒𝑙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88A98B-98B2-E343-A8FA-73F0077570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2865" y="2503357"/>
                <a:ext cx="5065041" cy="448456"/>
              </a:xfrm>
              <a:prstGeom prst="rect">
                <a:avLst/>
              </a:prstGeom>
              <a:blipFill>
                <a:blip r:embed="rId2"/>
                <a:stretch>
                  <a:fillRect l="-750" t="-2778" r="-1500" b="-30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57C7990F-B89A-184C-9630-C65EE623A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50" y="4001294"/>
            <a:ext cx="11290300" cy="1955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4B245E-A573-544B-BEEA-DC1B9BAFD17E}"/>
              </a:ext>
            </a:extLst>
          </p:cNvPr>
          <p:cNvSpPr txBox="1"/>
          <p:nvPr/>
        </p:nvSpPr>
        <p:spPr>
          <a:xfrm>
            <a:off x="1184223" y="363196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817BC6-2C12-8C41-955A-3B19DEB5D45E}"/>
              </a:ext>
            </a:extLst>
          </p:cNvPr>
          <p:cNvSpPr txBox="1"/>
          <p:nvPr/>
        </p:nvSpPr>
        <p:spPr>
          <a:xfrm>
            <a:off x="3102022" y="363196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E57CCF-7311-BE4C-8C08-FA26B151FA1A}"/>
              </a:ext>
            </a:extLst>
          </p:cNvPr>
          <p:cNvSpPr txBox="1"/>
          <p:nvPr/>
        </p:nvSpPr>
        <p:spPr>
          <a:xfrm>
            <a:off x="5310112" y="368169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428F90-4804-7141-A8A4-B71C0C8649BA}"/>
              </a:ext>
            </a:extLst>
          </p:cNvPr>
          <p:cNvSpPr txBox="1"/>
          <p:nvPr/>
        </p:nvSpPr>
        <p:spPr>
          <a:xfrm>
            <a:off x="7227911" y="368169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092096-0920-6D47-B3C5-67B74AFFA47C}"/>
              </a:ext>
            </a:extLst>
          </p:cNvPr>
          <p:cNvSpPr txBox="1"/>
          <p:nvPr/>
        </p:nvSpPr>
        <p:spPr>
          <a:xfrm>
            <a:off x="8821234" y="368169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EB49A5-5A23-274E-BD8B-DBA31C5A7305}"/>
              </a:ext>
            </a:extLst>
          </p:cNvPr>
          <p:cNvSpPr txBox="1"/>
          <p:nvPr/>
        </p:nvSpPr>
        <p:spPr>
          <a:xfrm>
            <a:off x="10861743" y="368169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89618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5514C-186F-7A42-A78B-6CD8239D1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 prediction with GNN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F3FA3-58B0-EA44-853B-F06529A30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train a link prediction model with connectivity of nodes as the training signal.</a:t>
            </a:r>
          </a:p>
          <a:p>
            <a:pPr lvl="1"/>
            <a:r>
              <a:rPr lang="en-US" dirty="0"/>
              <a:t>Positive edges are trained against a few negative edges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6811E6-28A7-B44F-B4E7-009069E413BA}"/>
                  </a:ext>
                </a:extLst>
              </p:cNvPr>
              <p:cNvSpPr txBox="1"/>
              <p:nvPr/>
            </p:nvSpPr>
            <p:spPr>
              <a:xfrm>
                <a:off x="2473501" y="3222725"/>
                <a:ext cx="7244997" cy="4125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loss</m:t>
                        </m:r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= −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 (</m:t>
                        </m:r>
                        <m:r>
                          <m:rPr>
                            <m:sty m:val="p"/>
                          </m:rPr>
                          <a:rPr lang="el-GR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))−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 (</m:t>
                        </m:r>
                        <m:r>
                          <m:rPr>
                            <m:sty m:val="p"/>
                          </m:rPr>
                          <a:rPr lang="el-G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)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6811E6-28A7-B44F-B4E7-009069E413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3501" y="3222725"/>
                <a:ext cx="7244997" cy="412549"/>
              </a:xfrm>
              <a:prstGeom prst="rect">
                <a:avLst/>
              </a:prstGeom>
              <a:blipFill>
                <a:blip r:embed="rId2"/>
                <a:stretch>
                  <a:fillRect l="-1401" t="-18182" r="-1576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9F38F16-3843-9840-B53D-2C383B6280F9}"/>
              </a:ext>
            </a:extLst>
          </p:cNvPr>
          <p:cNvSpPr txBox="1"/>
          <p:nvPr/>
        </p:nvSpPr>
        <p:spPr>
          <a:xfrm>
            <a:off x="3372787" y="3923515"/>
            <a:ext cx="1953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Positive edges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3AC053-9C8C-CE40-9132-9428A86AFE3C}"/>
              </a:ext>
            </a:extLst>
          </p:cNvPr>
          <p:cNvSpPr txBox="1"/>
          <p:nvPr/>
        </p:nvSpPr>
        <p:spPr>
          <a:xfrm>
            <a:off x="7947285" y="3923515"/>
            <a:ext cx="2084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Negative edges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E3E4242-0C7C-F54B-9B61-B997ABAE0E60}"/>
              </a:ext>
            </a:extLst>
          </p:cNvPr>
          <p:cNvCxnSpPr>
            <a:stCxn id="5" idx="0"/>
          </p:cNvCxnSpPr>
          <p:nvPr/>
        </p:nvCxnSpPr>
        <p:spPr>
          <a:xfrm flipV="1">
            <a:off x="4349721" y="3635274"/>
            <a:ext cx="402161" cy="288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6F4F13B-05C6-6440-B718-C9FD5870447A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8769246" y="3635274"/>
            <a:ext cx="220280" cy="288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389816-73EE-D444-A485-56D766241DA5}"/>
              </a:ext>
            </a:extLst>
          </p:cNvPr>
          <p:cNvCxnSpPr/>
          <p:nvPr/>
        </p:nvCxnSpPr>
        <p:spPr>
          <a:xfrm>
            <a:off x="4244716" y="3635274"/>
            <a:ext cx="10580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533DEE-1265-9146-8051-DB33E93E52B0}"/>
              </a:ext>
            </a:extLst>
          </p:cNvPr>
          <p:cNvCxnSpPr/>
          <p:nvPr/>
        </p:nvCxnSpPr>
        <p:spPr>
          <a:xfrm>
            <a:off x="8439462" y="3635274"/>
            <a:ext cx="9443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EF5283D-E931-BF4C-ABFD-79F95652D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785" y="4779963"/>
            <a:ext cx="3873500" cy="1397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5966EA-20CD-4642-9966-365101BA35BA}"/>
              </a:ext>
            </a:extLst>
          </p:cNvPr>
          <p:cNvSpPr txBox="1"/>
          <p:nvPr/>
        </p:nvSpPr>
        <p:spPr>
          <a:xfrm>
            <a:off x="3109418" y="6142037"/>
            <a:ext cx="2617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 convolution to</a:t>
            </a:r>
          </a:p>
          <a:p>
            <a:r>
              <a:rPr lang="en-US" dirty="0"/>
              <a:t>encode node embeddings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995ABC-4A5F-504C-A5C4-9EEDB9CF5B95}"/>
              </a:ext>
            </a:extLst>
          </p:cNvPr>
          <p:cNvSpPr txBox="1"/>
          <p:nvPr/>
        </p:nvSpPr>
        <p:spPr>
          <a:xfrm>
            <a:off x="6293948" y="6142037"/>
            <a:ext cx="2617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 convolution to</a:t>
            </a:r>
          </a:p>
          <a:p>
            <a:r>
              <a:rPr lang="en-US" dirty="0"/>
              <a:t>encode node embeddings</a:t>
            </a:r>
          </a:p>
        </p:txBody>
      </p:sp>
    </p:spTree>
    <p:extLst>
      <p:ext uri="{BB962C8B-B14F-4D97-AF65-F5344CB8AC3E}">
        <p14:creationId xmlns:p14="http://schemas.microsoft.com/office/powerpoint/2010/main" val="3992452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030F5-D4D5-2F47-BD30-DE7889CC7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0D0A7-8BC2-344C-9FE2-03169D210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 readout to compute graph embeddings</a:t>
            </a:r>
          </a:p>
          <a:p>
            <a:r>
              <a:rPr lang="en-US" dirty="0"/>
              <a:t>Train a graph classifier on the graph embedding.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356BC1D-5657-BA46-8A7A-FE33B96DB73F}"/>
                  </a:ext>
                </a:extLst>
              </p:cNvPr>
              <p:cNvSpPr/>
              <p:nvPr/>
            </p:nvSpPr>
            <p:spPr>
              <a:xfrm>
                <a:off x="3484307" y="2903874"/>
                <a:ext cx="4326697" cy="6450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𝑟𝑒𝑎𝑑𝑜𝑢𝑡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 …,</m:t>
                          </m:r>
                          <m:sSubSup>
                            <m:sSub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</m:sup>
                          </m:sSubSup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356BC1D-5657-BA46-8A7A-FE33B96DB7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4307" y="2903874"/>
                <a:ext cx="4326697" cy="64504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7469223-F73D-1A4E-8000-45B714EDABAE}"/>
                  </a:ext>
                </a:extLst>
              </p:cNvPr>
              <p:cNvSpPr/>
              <p:nvPr/>
            </p:nvSpPr>
            <p:spPr>
              <a:xfrm>
                <a:off x="3484307" y="3683859"/>
                <a:ext cx="484542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>
                          <a:latin typeface="Cambria Math" panose="02040503050406030204" pitchFamily="18" charset="0"/>
                        </a:rPr>
                        <m:t>loss</m:t>
                      </m:r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>
                          <a:latin typeface="Cambria Math" panose="02040503050406030204" pitchFamily="18" charset="0"/>
                        </a:rPr>
                        <m:t>CrossEntryLoss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𝑙𝑎𝑏𝑒𝑙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7469223-F73D-1A4E-8000-45B714EDAB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4307" y="3683859"/>
                <a:ext cx="4845429" cy="461665"/>
              </a:xfrm>
              <a:prstGeom prst="rect">
                <a:avLst/>
              </a:prstGeom>
              <a:blipFill>
                <a:blip r:embed="rId3"/>
                <a:stretch>
                  <a:fillRect b="-2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15B0C878-9ED6-974C-BA63-CC014C7112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267" y="4330634"/>
            <a:ext cx="9592808" cy="24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5348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87D53-69B3-904F-8F7F-CBB8640DD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train GNN on large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30444-C0BB-D847-814D-9C29BED5B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giant graphs at billion scale:</a:t>
            </a:r>
          </a:p>
          <a:p>
            <a:pPr lvl="1"/>
            <a:r>
              <a:rPr lang="en-US" dirty="0"/>
              <a:t>Social networks</a:t>
            </a:r>
          </a:p>
          <a:p>
            <a:pPr lvl="1"/>
            <a:r>
              <a:rPr lang="en-US" dirty="0"/>
              <a:t>Recommendation</a:t>
            </a:r>
          </a:p>
          <a:p>
            <a:pPr lvl="1"/>
            <a:r>
              <a:rPr lang="en-US" dirty="0"/>
              <a:t>Knowledge graph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A typical training method: mini-batch training</a:t>
            </a:r>
          </a:p>
        </p:txBody>
      </p:sp>
    </p:spTree>
    <p:extLst>
      <p:ext uri="{BB962C8B-B14F-4D97-AF65-F5344CB8AC3E}">
        <p14:creationId xmlns:p14="http://schemas.microsoft.com/office/powerpoint/2010/main" val="24023892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9704-B167-3540-8355-38D43FC60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glance of mini-batch training on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4AE4A-606D-C446-ADAF-8AFDC2A49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mini batch represents the computation graph for target nodes.</a:t>
            </a:r>
          </a:p>
          <a:p>
            <a:r>
              <a:rPr lang="en-US" dirty="0"/>
              <a:t>Small-world graphs lead to a huge computation graph.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E7FB9C5-218D-DC45-B642-AD04C297351B}"/>
              </a:ext>
            </a:extLst>
          </p:cNvPr>
          <p:cNvGrpSpPr/>
          <p:nvPr/>
        </p:nvGrpSpPr>
        <p:grpSpPr>
          <a:xfrm>
            <a:off x="707682" y="3192866"/>
            <a:ext cx="3366374" cy="3070290"/>
            <a:chOff x="8428990" y="3178664"/>
            <a:chExt cx="3366374" cy="307029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819DD49-1831-BF4A-94DA-6B83E9CB1002}"/>
                </a:ext>
              </a:extLst>
            </p:cNvPr>
            <p:cNvSpPr/>
            <p:nvPr/>
          </p:nvSpPr>
          <p:spPr>
            <a:xfrm>
              <a:off x="10063480" y="3849061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000567E-F6CD-9B48-BA77-4E1893E71C1E}"/>
                </a:ext>
              </a:extLst>
            </p:cNvPr>
            <p:cNvSpPr/>
            <p:nvPr/>
          </p:nvSpPr>
          <p:spPr>
            <a:xfrm>
              <a:off x="9336405" y="317866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8D4836F-041A-6C4B-9B36-54C90E767038}"/>
                </a:ext>
              </a:extLst>
            </p:cNvPr>
            <p:cNvSpPr/>
            <p:nvPr/>
          </p:nvSpPr>
          <p:spPr>
            <a:xfrm>
              <a:off x="9669780" y="491586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09BA20F-A8EB-224F-890F-3BC502D01549}"/>
                </a:ext>
              </a:extLst>
            </p:cNvPr>
            <p:cNvSpPr/>
            <p:nvPr/>
          </p:nvSpPr>
          <p:spPr>
            <a:xfrm>
              <a:off x="11393581" y="4031941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2B996F2-636E-A24B-BFE1-6A2BB0CD94E2}"/>
                </a:ext>
              </a:extLst>
            </p:cNvPr>
            <p:cNvSpPr/>
            <p:nvPr/>
          </p:nvSpPr>
          <p:spPr>
            <a:xfrm>
              <a:off x="10232390" y="5439899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BB2C8A2-FE0D-0B4F-811D-28954EFD0CDB}"/>
                </a:ext>
              </a:extLst>
            </p:cNvPr>
            <p:cNvSpPr/>
            <p:nvPr/>
          </p:nvSpPr>
          <p:spPr>
            <a:xfrm>
              <a:off x="9336405" y="428253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DEB1016-4C49-0E42-9593-F8D915162F48}"/>
                </a:ext>
              </a:extLst>
            </p:cNvPr>
            <p:cNvSpPr/>
            <p:nvPr/>
          </p:nvSpPr>
          <p:spPr>
            <a:xfrm>
              <a:off x="10573796" y="3267002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7FD8470-E2B3-8F4C-9BA1-BCCC197CC0CF}"/>
                </a:ext>
              </a:extLst>
            </p:cNvPr>
            <p:cNvSpPr/>
            <p:nvPr/>
          </p:nvSpPr>
          <p:spPr>
            <a:xfrm>
              <a:off x="10612120" y="4522393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0FA009C-DC0F-C34C-A687-2D4F4999CA71}"/>
                </a:ext>
              </a:extLst>
            </p:cNvPr>
            <p:cNvSpPr/>
            <p:nvPr/>
          </p:nvSpPr>
          <p:spPr>
            <a:xfrm>
              <a:off x="8428990" y="464188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9155B42-D331-A344-A1E8-41D147CAAD6A}"/>
                </a:ext>
              </a:extLst>
            </p:cNvPr>
            <p:cNvSpPr/>
            <p:nvPr/>
          </p:nvSpPr>
          <p:spPr>
            <a:xfrm>
              <a:off x="11170920" y="5007644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AA4236F-5985-F743-9ECC-72AF636B45BF}"/>
                </a:ext>
              </a:extLst>
            </p:cNvPr>
            <p:cNvSpPr txBox="1"/>
            <p:nvPr/>
          </p:nvSpPr>
          <p:spPr>
            <a:xfrm>
              <a:off x="11376660" y="403416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D676A6-6CE0-C74B-853A-5D64BF1164DC}"/>
                </a:ext>
              </a:extLst>
            </p:cNvPr>
            <p:cNvSpPr/>
            <p:nvPr/>
          </p:nvSpPr>
          <p:spPr>
            <a:xfrm>
              <a:off x="9213454" y="5875070"/>
              <a:ext cx="365760" cy="36576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A6F5AD-1167-2F47-A58C-DF8007C587C5}"/>
                </a:ext>
              </a:extLst>
            </p:cNvPr>
            <p:cNvSpPr txBox="1"/>
            <p:nvPr/>
          </p:nvSpPr>
          <p:spPr>
            <a:xfrm>
              <a:off x="9186982" y="587962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11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5E83334-06F2-2147-B062-73A183FA6B19}"/>
                </a:ext>
              </a:extLst>
            </p:cNvPr>
            <p:cNvCxnSpPr>
              <a:stCxn id="11" idx="3"/>
              <a:endCxn id="5" idx="7"/>
            </p:cNvCxnSpPr>
            <p:nvPr/>
          </p:nvCxnSpPr>
          <p:spPr>
            <a:xfrm flipH="1">
              <a:off x="10375676" y="3579198"/>
              <a:ext cx="251684" cy="3234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3C1BDED-D874-5942-8663-9B26828BC7F8}"/>
                </a:ext>
              </a:extLst>
            </p:cNvPr>
            <p:cNvCxnSpPr>
              <a:stCxn id="6" idx="5"/>
              <a:endCxn id="5" idx="1"/>
            </p:cNvCxnSpPr>
            <p:nvPr/>
          </p:nvCxnSpPr>
          <p:spPr>
            <a:xfrm>
              <a:off x="9648601" y="3490860"/>
              <a:ext cx="468443" cy="4117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2A91E8-5AD7-874B-A8C9-666F9747DB2D}"/>
                </a:ext>
              </a:extLst>
            </p:cNvPr>
            <p:cNvCxnSpPr>
              <a:stCxn id="5" idx="3"/>
              <a:endCxn id="10" idx="7"/>
            </p:cNvCxnSpPr>
            <p:nvPr/>
          </p:nvCxnSpPr>
          <p:spPr>
            <a:xfrm flipH="1">
              <a:off x="9648601" y="4161257"/>
              <a:ext cx="468443" cy="1748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A1C590C-9887-0146-A494-1706146F6910}"/>
                </a:ext>
              </a:extLst>
            </p:cNvPr>
            <p:cNvCxnSpPr>
              <a:stCxn id="5" idx="5"/>
              <a:endCxn id="12" idx="1"/>
            </p:cNvCxnSpPr>
            <p:nvPr/>
          </p:nvCxnSpPr>
          <p:spPr>
            <a:xfrm>
              <a:off x="10375676" y="4161257"/>
              <a:ext cx="290008" cy="414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7C34CAB-F3BF-694C-9AC9-EDB09BF09C24}"/>
                </a:ext>
              </a:extLst>
            </p:cNvPr>
            <p:cNvCxnSpPr>
              <a:cxnSpLocks/>
              <a:stCxn id="7" idx="6"/>
              <a:endCxn id="12" idx="3"/>
            </p:cNvCxnSpPr>
            <p:nvPr/>
          </p:nvCxnSpPr>
          <p:spPr>
            <a:xfrm flipV="1">
              <a:off x="10035540" y="4834589"/>
              <a:ext cx="630144" cy="2641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49DFB03-B753-024B-A457-9CD61D66ACF7}"/>
                </a:ext>
              </a:extLst>
            </p:cNvPr>
            <p:cNvCxnSpPr>
              <a:stCxn id="11" idx="4"/>
              <a:endCxn id="12" idx="0"/>
            </p:cNvCxnSpPr>
            <p:nvPr/>
          </p:nvCxnSpPr>
          <p:spPr>
            <a:xfrm>
              <a:off x="10756676" y="3632762"/>
              <a:ext cx="38324" cy="8896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EADF34C-24DD-094C-8AAA-7302C7D96CDF}"/>
                </a:ext>
              </a:extLst>
            </p:cNvPr>
            <p:cNvCxnSpPr>
              <a:cxnSpLocks/>
              <a:stCxn id="13" idx="6"/>
              <a:endCxn id="10" idx="3"/>
            </p:cNvCxnSpPr>
            <p:nvPr/>
          </p:nvCxnSpPr>
          <p:spPr>
            <a:xfrm flipV="1">
              <a:off x="8794750" y="4594730"/>
              <a:ext cx="595219" cy="230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68D4358-86A1-394A-ABEB-A8636C8E9380}"/>
                </a:ext>
              </a:extLst>
            </p:cNvPr>
            <p:cNvCxnSpPr>
              <a:stCxn id="7" idx="5"/>
              <a:endCxn id="9" idx="1"/>
            </p:cNvCxnSpPr>
            <p:nvPr/>
          </p:nvCxnSpPr>
          <p:spPr>
            <a:xfrm>
              <a:off x="9981976" y="5228057"/>
              <a:ext cx="303978" cy="2654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CDD4D0-BBB6-7049-9D20-1EB431BDF82D}"/>
                </a:ext>
              </a:extLst>
            </p:cNvPr>
            <p:cNvCxnSpPr>
              <a:stCxn id="14" idx="3"/>
              <a:endCxn id="9" idx="6"/>
            </p:cNvCxnSpPr>
            <p:nvPr/>
          </p:nvCxnSpPr>
          <p:spPr>
            <a:xfrm flipH="1">
              <a:off x="10598150" y="5319840"/>
              <a:ext cx="626334" cy="3029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FA11641-19CE-4444-A922-42C98DC8923F}"/>
                </a:ext>
              </a:extLst>
            </p:cNvPr>
            <p:cNvCxnSpPr>
              <a:stCxn id="12" idx="5"/>
              <a:endCxn id="14" idx="1"/>
            </p:cNvCxnSpPr>
            <p:nvPr/>
          </p:nvCxnSpPr>
          <p:spPr>
            <a:xfrm>
              <a:off x="10924316" y="4834589"/>
              <a:ext cx="300168" cy="2266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BF66C69-A586-CF42-A606-CEEFFD49BAD9}"/>
                </a:ext>
              </a:extLst>
            </p:cNvPr>
            <p:cNvCxnSpPr>
              <a:stCxn id="5" idx="4"/>
              <a:endCxn id="7" idx="0"/>
            </p:cNvCxnSpPr>
            <p:nvPr/>
          </p:nvCxnSpPr>
          <p:spPr>
            <a:xfrm flipH="1">
              <a:off x="9852660" y="4214821"/>
              <a:ext cx="393700" cy="7010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F6F85EA-C742-D147-89B4-D763C98E08CD}"/>
                </a:ext>
              </a:extLst>
            </p:cNvPr>
            <p:cNvCxnSpPr>
              <a:stCxn id="12" idx="4"/>
              <a:endCxn id="9" idx="7"/>
            </p:cNvCxnSpPr>
            <p:nvPr/>
          </p:nvCxnSpPr>
          <p:spPr>
            <a:xfrm flipH="1">
              <a:off x="10544586" y="4888153"/>
              <a:ext cx="250414" cy="6053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3E3CFFE-5015-7045-96E8-931A07EFDC38}"/>
                </a:ext>
              </a:extLst>
            </p:cNvPr>
            <p:cNvCxnSpPr>
              <a:stCxn id="12" idx="6"/>
              <a:endCxn id="8" idx="3"/>
            </p:cNvCxnSpPr>
            <p:nvPr/>
          </p:nvCxnSpPr>
          <p:spPr>
            <a:xfrm flipV="1">
              <a:off x="10977880" y="4344137"/>
              <a:ext cx="469265" cy="3611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5DA0BE8-D86A-E448-A264-D21CB63F93C3}"/>
                </a:ext>
              </a:extLst>
            </p:cNvPr>
            <p:cNvCxnSpPr>
              <a:stCxn id="16" idx="7"/>
              <a:endCxn id="7" idx="4"/>
            </p:cNvCxnSpPr>
            <p:nvPr/>
          </p:nvCxnSpPr>
          <p:spPr>
            <a:xfrm flipV="1">
              <a:off x="9525650" y="5281621"/>
              <a:ext cx="327010" cy="6470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6BD8B29-F2CC-6840-B768-38D5873B4EAA}"/>
                </a:ext>
              </a:extLst>
            </p:cNvPr>
            <p:cNvCxnSpPr>
              <a:stCxn id="16" idx="6"/>
              <a:endCxn id="9" idx="3"/>
            </p:cNvCxnSpPr>
            <p:nvPr/>
          </p:nvCxnSpPr>
          <p:spPr>
            <a:xfrm flipV="1">
              <a:off x="9579214" y="5752095"/>
              <a:ext cx="706740" cy="305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49D514B-C99E-3B45-A8D3-2A8292641E78}"/>
              </a:ext>
            </a:extLst>
          </p:cNvPr>
          <p:cNvGrpSpPr/>
          <p:nvPr/>
        </p:nvGrpSpPr>
        <p:grpSpPr>
          <a:xfrm>
            <a:off x="4689867" y="3165807"/>
            <a:ext cx="6445480" cy="2993378"/>
            <a:chOff x="2725516" y="2624167"/>
            <a:chExt cx="6445480" cy="2993378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978D9DA-0B5D-1347-B823-D4E5BAF2AEB1}"/>
                </a:ext>
              </a:extLst>
            </p:cNvPr>
            <p:cNvGrpSpPr/>
            <p:nvPr/>
          </p:nvGrpSpPr>
          <p:grpSpPr>
            <a:xfrm>
              <a:off x="4127897" y="2764138"/>
              <a:ext cx="5043099" cy="2822116"/>
              <a:chOff x="4127897" y="2764138"/>
              <a:chExt cx="5043099" cy="2822116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A86B3A41-FC31-D743-9D78-335D9223052D}"/>
                  </a:ext>
                </a:extLst>
              </p:cNvPr>
              <p:cNvSpPr/>
              <p:nvPr/>
            </p:nvSpPr>
            <p:spPr>
              <a:xfrm>
                <a:off x="6009420" y="2764138"/>
                <a:ext cx="365760" cy="365760"/>
              </a:xfrm>
              <a:prstGeom prst="ellipse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A153C8E-5401-7D46-A293-E6E33B14FFBA}"/>
                  </a:ext>
                </a:extLst>
              </p:cNvPr>
              <p:cNvSpPr/>
              <p:nvPr/>
            </p:nvSpPr>
            <p:spPr>
              <a:xfrm>
                <a:off x="448034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F8B4A156-AC9C-6B42-B353-98BE14205F21}"/>
                  </a:ext>
                </a:extLst>
              </p:cNvPr>
              <p:cNvSpPr/>
              <p:nvPr/>
            </p:nvSpPr>
            <p:spPr>
              <a:xfrm>
                <a:off x="753850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6</a:t>
                </a: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921BF222-D52D-CB46-A405-C341E658ADC2}"/>
                  </a:ext>
                </a:extLst>
              </p:cNvPr>
              <p:cNvSpPr/>
              <p:nvPr/>
            </p:nvSpPr>
            <p:spPr>
              <a:xfrm>
                <a:off x="677396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4D57852B-8928-774F-9613-F4D41E720FED}"/>
                  </a:ext>
                </a:extLst>
              </p:cNvPr>
              <p:cNvSpPr/>
              <p:nvPr/>
            </p:nvSpPr>
            <p:spPr>
              <a:xfrm>
                <a:off x="524488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178F6B78-0793-904F-AE02-61ED36175F54}"/>
                  </a:ext>
                </a:extLst>
              </p:cNvPr>
              <p:cNvSpPr/>
              <p:nvPr/>
            </p:nvSpPr>
            <p:spPr>
              <a:xfrm>
                <a:off x="6009420" y="3773442"/>
                <a:ext cx="365760" cy="365760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40E4860E-0A1B-8F4B-8555-F551D96847CE}"/>
                  </a:ext>
                </a:extLst>
              </p:cNvPr>
              <p:cNvSpPr/>
              <p:nvPr/>
            </p:nvSpPr>
            <p:spPr>
              <a:xfrm>
                <a:off x="4127897" y="520201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E4547FA3-DBF2-774C-A2C2-2C24D052704F}"/>
                  </a:ext>
                </a:extLst>
              </p:cNvPr>
              <p:cNvSpPr/>
              <p:nvPr/>
            </p:nvSpPr>
            <p:spPr>
              <a:xfrm>
                <a:off x="6390535" y="522049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7</a:t>
                </a: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D320D646-AA1A-DC47-B479-3E9BDFECB0DC}"/>
                  </a:ext>
                </a:extLst>
              </p:cNvPr>
              <p:cNvSpPr/>
              <p:nvPr/>
            </p:nvSpPr>
            <p:spPr>
              <a:xfrm>
                <a:off x="5247245" y="522049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4636044D-4EBB-0A49-AF98-2C971A61E24E}"/>
                  </a:ext>
                </a:extLst>
              </p:cNvPr>
              <p:cNvGrpSpPr/>
              <p:nvPr/>
            </p:nvGrpSpPr>
            <p:grpSpPr>
              <a:xfrm>
                <a:off x="8752292" y="5198442"/>
                <a:ext cx="418704" cy="369332"/>
                <a:chOff x="7001436" y="5223907"/>
                <a:chExt cx="418704" cy="369332"/>
              </a:xfrm>
            </p:grpSpPr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F3E3D7B3-27AA-3547-A96C-448433EB864E}"/>
                    </a:ext>
                  </a:extLst>
                </p:cNvPr>
                <p:cNvSpPr/>
                <p:nvPr/>
              </p:nvSpPr>
              <p:spPr>
                <a:xfrm>
                  <a:off x="7022795" y="5227479"/>
                  <a:ext cx="365760" cy="365760"/>
                </a:xfrm>
                <a:prstGeom prst="ellipse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961D984-7C92-0A49-B279-8FF64B21E3D8}"/>
                    </a:ext>
                  </a:extLst>
                </p:cNvPr>
                <p:cNvSpPr txBox="1"/>
                <p:nvPr/>
              </p:nvSpPr>
              <p:spPr>
                <a:xfrm>
                  <a:off x="7001436" y="5223907"/>
                  <a:ext cx="41870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11</a:t>
                  </a:r>
                </a:p>
              </p:txBody>
            </p:sp>
          </p:grp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EFC85C1E-D4BC-4848-B6ED-B9875173E6D5}"/>
                  </a:ext>
                </a:extLst>
              </p:cNvPr>
              <p:cNvCxnSpPr>
                <a:stCxn id="38" idx="4"/>
                <a:endCxn id="39" idx="7"/>
              </p:cNvCxnSpPr>
              <p:nvPr/>
            </p:nvCxnSpPr>
            <p:spPr>
              <a:xfrm flipH="1">
                <a:off x="4792536" y="3129898"/>
                <a:ext cx="1399764" cy="6971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80A088B7-E4D5-C144-83A1-56915ADA23FB}"/>
                  </a:ext>
                </a:extLst>
              </p:cNvPr>
              <p:cNvCxnSpPr>
                <a:endCxn id="42" idx="0"/>
              </p:cNvCxnSpPr>
              <p:nvPr/>
            </p:nvCxnSpPr>
            <p:spPr>
              <a:xfrm flipH="1">
                <a:off x="5427760" y="3129898"/>
                <a:ext cx="764540" cy="6435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7C97AF7-9CF5-084C-820E-4ABF6C6DB772}"/>
                  </a:ext>
                </a:extLst>
              </p:cNvPr>
              <p:cNvCxnSpPr>
                <a:endCxn id="43" idx="0"/>
              </p:cNvCxnSpPr>
              <p:nvPr/>
            </p:nvCxnSpPr>
            <p:spPr>
              <a:xfrm>
                <a:off x="6192300" y="3129898"/>
                <a:ext cx="0" cy="6435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CA5BD4D6-A347-CE4E-9CE9-7350FA433991}"/>
                  </a:ext>
                </a:extLst>
              </p:cNvPr>
              <p:cNvCxnSpPr>
                <a:stCxn id="38" idx="4"/>
                <a:endCxn id="41" idx="0"/>
              </p:cNvCxnSpPr>
              <p:nvPr/>
            </p:nvCxnSpPr>
            <p:spPr>
              <a:xfrm>
                <a:off x="6192300" y="3129898"/>
                <a:ext cx="764540" cy="6435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E565ABEE-8232-E64E-BA03-720CE6435AF0}"/>
                  </a:ext>
                </a:extLst>
              </p:cNvPr>
              <p:cNvCxnSpPr>
                <a:stCxn id="38" idx="4"/>
                <a:endCxn id="40" idx="0"/>
              </p:cNvCxnSpPr>
              <p:nvPr/>
            </p:nvCxnSpPr>
            <p:spPr>
              <a:xfrm>
                <a:off x="6192300" y="3129898"/>
                <a:ext cx="1529080" cy="6435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65693878-88EB-F248-A8B0-6B6B31B637FB}"/>
                  </a:ext>
                </a:extLst>
              </p:cNvPr>
              <p:cNvCxnSpPr>
                <a:cxnSpLocks/>
                <a:stCxn id="40" idx="4"/>
                <a:endCxn id="44" idx="0"/>
              </p:cNvCxnSpPr>
              <p:nvPr/>
            </p:nvCxnSpPr>
            <p:spPr>
              <a:xfrm flipH="1">
                <a:off x="4310777" y="4139202"/>
                <a:ext cx="341060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E5BC7B79-8DEE-A841-8D94-6F773561C59F}"/>
                  </a:ext>
                </a:extLst>
              </p:cNvPr>
              <p:cNvCxnSpPr>
                <a:stCxn id="40" idx="4"/>
                <a:endCxn id="46" idx="0"/>
              </p:cNvCxnSpPr>
              <p:nvPr/>
            </p:nvCxnSpPr>
            <p:spPr>
              <a:xfrm flipH="1">
                <a:off x="5430125" y="4139202"/>
                <a:ext cx="2291255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39F175E5-1D7B-3941-95D8-257E68F4E198}"/>
                  </a:ext>
                </a:extLst>
              </p:cNvPr>
              <p:cNvCxnSpPr>
                <a:stCxn id="40" idx="4"/>
                <a:endCxn id="45" idx="0"/>
              </p:cNvCxnSpPr>
              <p:nvPr/>
            </p:nvCxnSpPr>
            <p:spPr>
              <a:xfrm flipH="1">
                <a:off x="6573415" y="4139202"/>
                <a:ext cx="1147965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3CD3602-C5B2-DF4C-A050-D3C38B297374}"/>
                  </a:ext>
                </a:extLst>
              </p:cNvPr>
              <p:cNvCxnSpPr>
                <a:stCxn id="40" idx="4"/>
                <a:endCxn id="76" idx="0"/>
              </p:cNvCxnSpPr>
              <p:nvPr/>
            </p:nvCxnSpPr>
            <p:spPr>
              <a:xfrm>
                <a:off x="7721380" y="4139202"/>
                <a:ext cx="1240264" cy="105924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EC2C7C93-20CC-A443-9AF1-1C12B151A8D8}"/>
                  </a:ext>
                </a:extLst>
              </p:cNvPr>
              <p:cNvCxnSpPr>
                <a:stCxn id="39" idx="4"/>
                <a:endCxn id="44" idx="0"/>
              </p:cNvCxnSpPr>
              <p:nvPr/>
            </p:nvCxnSpPr>
            <p:spPr>
              <a:xfrm flipH="1">
                <a:off x="4310777" y="4139202"/>
                <a:ext cx="35244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0C9BC8D2-DCA3-1B44-8703-C19798E464FA}"/>
                  </a:ext>
                </a:extLst>
              </p:cNvPr>
              <p:cNvCxnSpPr>
                <a:cxnSpLocks/>
                <a:stCxn id="42" idx="4"/>
                <a:endCxn id="44" idx="0"/>
              </p:cNvCxnSpPr>
              <p:nvPr/>
            </p:nvCxnSpPr>
            <p:spPr>
              <a:xfrm flipH="1">
                <a:off x="4310777" y="4139202"/>
                <a:ext cx="111698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22A25EE-B061-3A48-AE42-D6B2B4DEB20D}"/>
                  </a:ext>
                </a:extLst>
              </p:cNvPr>
              <p:cNvCxnSpPr>
                <a:cxnSpLocks/>
                <a:stCxn id="42" idx="4"/>
                <a:endCxn id="46" idx="0"/>
              </p:cNvCxnSpPr>
              <p:nvPr/>
            </p:nvCxnSpPr>
            <p:spPr>
              <a:xfrm>
                <a:off x="5427760" y="4139202"/>
                <a:ext cx="2365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47FBD092-C273-614D-975C-1A5684062D4C}"/>
                  </a:ext>
                </a:extLst>
              </p:cNvPr>
              <p:cNvCxnSpPr>
                <a:stCxn id="43" idx="4"/>
                <a:endCxn id="44" idx="0"/>
              </p:cNvCxnSpPr>
              <p:nvPr/>
            </p:nvCxnSpPr>
            <p:spPr>
              <a:xfrm flipH="1">
                <a:off x="4310777" y="4139202"/>
                <a:ext cx="188152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AD09FFE-0A60-3643-ABF8-CEEEA3DFB396}"/>
                  </a:ext>
                </a:extLst>
              </p:cNvPr>
              <p:cNvSpPr/>
              <p:nvPr/>
            </p:nvSpPr>
            <p:spPr>
              <a:xfrm>
                <a:off x="4692352" y="520201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7157A9A1-9C92-0C4E-954A-40F4CBC39437}"/>
                  </a:ext>
                </a:extLst>
              </p:cNvPr>
              <p:cNvCxnSpPr>
                <a:stCxn id="43" idx="4"/>
                <a:endCxn id="61" idx="0"/>
              </p:cNvCxnSpPr>
              <p:nvPr/>
            </p:nvCxnSpPr>
            <p:spPr>
              <a:xfrm flipH="1">
                <a:off x="4875232" y="4139202"/>
                <a:ext cx="1317068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965B2892-737D-D348-9AC9-11BCD8D75F47}"/>
                  </a:ext>
                </a:extLst>
              </p:cNvPr>
              <p:cNvSpPr/>
              <p:nvPr/>
            </p:nvSpPr>
            <p:spPr>
              <a:xfrm>
                <a:off x="5818890" y="5220494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6</a:t>
                </a:r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B9297CC0-F3AD-2746-8CFC-D3278B5B8718}"/>
                  </a:ext>
                </a:extLst>
              </p:cNvPr>
              <p:cNvCxnSpPr>
                <a:cxnSpLocks/>
                <a:stCxn id="43" idx="4"/>
                <a:endCxn id="63" idx="0"/>
              </p:cNvCxnSpPr>
              <p:nvPr/>
            </p:nvCxnSpPr>
            <p:spPr>
              <a:xfrm flipH="1">
                <a:off x="6001770" y="4139202"/>
                <a:ext cx="190530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332BC7F0-7A2B-3444-AA20-FC2446B2275A}"/>
                  </a:ext>
                </a:extLst>
              </p:cNvPr>
              <p:cNvCxnSpPr>
                <a:cxnSpLocks/>
                <a:stCxn id="43" idx="4"/>
                <a:endCxn id="45" idx="0"/>
              </p:cNvCxnSpPr>
              <p:nvPr/>
            </p:nvCxnSpPr>
            <p:spPr>
              <a:xfrm>
                <a:off x="6192300" y="4139202"/>
                <a:ext cx="381115" cy="1081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08FCBDAA-6BBE-A34E-B5CC-E1562C46C1C6}"/>
                  </a:ext>
                </a:extLst>
              </p:cNvPr>
              <p:cNvSpPr/>
              <p:nvPr/>
            </p:nvSpPr>
            <p:spPr>
              <a:xfrm>
                <a:off x="6968433" y="521852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8</a:t>
                </a:r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7757E390-1414-B847-9EC9-16AEE27C0A34}"/>
                  </a:ext>
                </a:extLst>
              </p:cNvPr>
              <p:cNvGrpSpPr/>
              <p:nvPr/>
            </p:nvGrpSpPr>
            <p:grpSpPr>
              <a:xfrm>
                <a:off x="8138042" y="5211686"/>
                <a:ext cx="418704" cy="369332"/>
                <a:chOff x="7001436" y="5223907"/>
                <a:chExt cx="418704" cy="369332"/>
              </a:xfrm>
            </p:grpSpPr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36BF2377-116D-7A4D-8BEF-769858AC3882}"/>
                    </a:ext>
                  </a:extLst>
                </p:cNvPr>
                <p:cNvSpPr/>
                <p:nvPr/>
              </p:nvSpPr>
              <p:spPr>
                <a:xfrm>
                  <a:off x="7022795" y="5227479"/>
                  <a:ext cx="365760" cy="365760"/>
                </a:xfrm>
                <a:prstGeom prst="ellipse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A34E7EA4-CB23-904D-B171-59C354DC105B}"/>
                    </a:ext>
                  </a:extLst>
                </p:cNvPr>
                <p:cNvSpPr txBox="1"/>
                <p:nvPr/>
              </p:nvSpPr>
              <p:spPr>
                <a:xfrm>
                  <a:off x="7001436" y="5223907"/>
                  <a:ext cx="41870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10</a:t>
                  </a:r>
                </a:p>
              </p:txBody>
            </p: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0C1AA0A3-9425-7946-A022-8842A6AE5F4E}"/>
                  </a:ext>
                </a:extLst>
              </p:cNvPr>
              <p:cNvCxnSpPr>
                <a:stCxn id="43" idx="4"/>
                <a:endCxn id="74" idx="0"/>
              </p:cNvCxnSpPr>
              <p:nvPr/>
            </p:nvCxnSpPr>
            <p:spPr>
              <a:xfrm>
                <a:off x="6192300" y="4139202"/>
                <a:ext cx="2155094" cy="10724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6E8FF0A-E8C9-5B4C-A21E-454C7BCF709A}"/>
                  </a:ext>
                </a:extLst>
              </p:cNvPr>
              <p:cNvCxnSpPr>
                <a:stCxn id="43" idx="4"/>
                <a:endCxn id="66" idx="0"/>
              </p:cNvCxnSpPr>
              <p:nvPr/>
            </p:nvCxnSpPr>
            <p:spPr>
              <a:xfrm>
                <a:off x="6192300" y="4139202"/>
                <a:ext cx="959013" cy="1079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525A9470-B99E-D54F-95F6-5D2C76FF0FE4}"/>
                  </a:ext>
                </a:extLst>
              </p:cNvPr>
              <p:cNvCxnSpPr>
                <a:stCxn id="41" idx="4"/>
                <a:endCxn id="44" idx="0"/>
              </p:cNvCxnSpPr>
              <p:nvPr/>
            </p:nvCxnSpPr>
            <p:spPr>
              <a:xfrm flipH="1">
                <a:off x="4310777" y="4139202"/>
                <a:ext cx="2646063" cy="1062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BCA86BC2-4DB8-FE48-BF98-D88150747FEC}"/>
                  </a:ext>
                </a:extLst>
              </p:cNvPr>
              <p:cNvSpPr/>
              <p:nvPr/>
            </p:nvSpPr>
            <p:spPr>
              <a:xfrm>
                <a:off x="7565653" y="5215258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9</a:t>
                </a:r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7BDD47DA-0508-024F-9D79-BC4B08F9ADC4}"/>
                  </a:ext>
                </a:extLst>
              </p:cNvPr>
              <p:cNvCxnSpPr>
                <a:stCxn id="41" idx="4"/>
                <a:endCxn id="71" idx="0"/>
              </p:cNvCxnSpPr>
              <p:nvPr/>
            </p:nvCxnSpPr>
            <p:spPr>
              <a:xfrm>
                <a:off x="6956840" y="4139202"/>
                <a:ext cx="791693" cy="107605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81A64405-716B-5543-81D5-BD178B9650A2}"/>
                    </a:ext>
                  </a:extLst>
                </p:cNvPr>
                <p:cNvSpPr/>
                <p:nvPr/>
              </p:nvSpPr>
              <p:spPr>
                <a:xfrm>
                  <a:off x="2725516" y="2624167"/>
                  <a:ext cx="618183" cy="43826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(2)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12681345-80C8-3B40-9527-A0351FE8DC1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5516" y="2624167"/>
                  <a:ext cx="618183" cy="438262"/>
                </a:xfrm>
                <a:prstGeom prst="rect">
                  <a:avLst/>
                </a:prstGeom>
                <a:blipFill>
                  <a:blip r:embed="rId2"/>
                  <a:stretch>
                    <a:fillRect b="-285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94FA4EB5-5E7C-3442-A3C9-1CE710E15621}"/>
                    </a:ext>
                  </a:extLst>
                </p:cNvPr>
                <p:cNvSpPr/>
                <p:nvPr/>
              </p:nvSpPr>
              <p:spPr>
                <a:xfrm>
                  <a:off x="2725516" y="3737191"/>
                  <a:ext cx="618182" cy="44493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(1)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B9D065EB-BBD5-7049-A28A-D0E20DE4521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5516" y="3737191"/>
                  <a:ext cx="618182" cy="444930"/>
                </a:xfrm>
                <a:prstGeom prst="rect">
                  <a:avLst/>
                </a:prstGeom>
                <a:blipFill>
                  <a:blip r:embed="rId3"/>
                  <a:stretch>
                    <a:fillRect b="-277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07752933-9EF4-3F4D-B078-917F320EFD15}"/>
                    </a:ext>
                  </a:extLst>
                </p:cNvPr>
                <p:cNvSpPr/>
                <p:nvPr/>
              </p:nvSpPr>
              <p:spPr>
                <a:xfrm>
                  <a:off x="2730836" y="5141324"/>
                  <a:ext cx="618182" cy="47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(0)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082DB75B-5000-E540-B704-82BFC0F66B1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30836" y="5141324"/>
                  <a:ext cx="618182" cy="476221"/>
                </a:xfrm>
                <a:prstGeom prst="rect">
                  <a:avLst/>
                </a:prstGeom>
                <a:blipFill>
                  <a:blip r:embed="rId4"/>
                  <a:stretch>
                    <a:fillRect b="-789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0556752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08F44-E5BE-C049-BDBC-F2F20EE5D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Mini-batch with neighbor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D008B-E920-4945-813D-F9A928F9E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Prune the computation graph:</a:t>
            </a:r>
          </a:p>
          <a:p>
            <a:pPr lvl="1"/>
            <a:r>
              <a:rPr lang="en-US" dirty="0"/>
              <a:t>sample neighbors from a neighbor list of a vertex.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3A3E91D0-1362-6448-9332-F86AE06BFB12}"/>
              </a:ext>
            </a:extLst>
          </p:cNvPr>
          <p:cNvSpPr/>
          <p:nvPr/>
        </p:nvSpPr>
        <p:spPr>
          <a:xfrm>
            <a:off x="6503093" y="4242975"/>
            <a:ext cx="1000125" cy="425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7D3EC1E-A025-AA4D-8459-BE8A1F8FAA5D}"/>
              </a:ext>
            </a:extLst>
          </p:cNvPr>
          <p:cNvGrpSpPr/>
          <p:nvPr/>
        </p:nvGrpSpPr>
        <p:grpSpPr>
          <a:xfrm>
            <a:off x="8039697" y="3300967"/>
            <a:ext cx="2182944" cy="2451386"/>
            <a:chOff x="7634963" y="2926213"/>
            <a:chExt cx="2182944" cy="245138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C681AFF-4FC9-5341-8AF1-F83145B0FE8D}"/>
                </a:ext>
              </a:extLst>
            </p:cNvPr>
            <p:cNvSpPr/>
            <p:nvPr/>
          </p:nvSpPr>
          <p:spPr>
            <a:xfrm>
              <a:off x="8311812" y="2926213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FD5EB51-7BD9-4245-9B79-8B5AA23851DB}"/>
                </a:ext>
              </a:extLst>
            </p:cNvPr>
            <p:cNvSpPr/>
            <p:nvPr/>
          </p:nvSpPr>
          <p:spPr>
            <a:xfrm>
              <a:off x="7785760" y="3992654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34A1DDF-4A34-3A4D-BD72-76B3BB0ED271}"/>
                </a:ext>
              </a:extLst>
            </p:cNvPr>
            <p:cNvSpPr/>
            <p:nvPr/>
          </p:nvSpPr>
          <p:spPr>
            <a:xfrm>
              <a:off x="8484531" y="501183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B89D8EF-CB9D-534D-AA72-6D990B9CE83A}"/>
                </a:ext>
              </a:extLst>
            </p:cNvPr>
            <p:cNvSpPr/>
            <p:nvPr/>
          </p:nvSpPr>
          <p:spPr>
            <a:xfrm>
              <a:off x="8796779" y="3972397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C83927C-2352-7248-8AFA-876A234FD70E}"/>
                </a:ext>
              </a:extLst>
            </p:cNvPr>
            <p:cNvSpPr/>
            <p:nvPr/>
          </p:nvSpPr>
          <p:spPr>
            <a:xfrm>
              <a:off x="9452147" y="5002203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47987F5-60B2-614E-A07D-1FBA399348DD}"/>
                </a:ext>
              </a:extLst>
            </p:cNvPr>
            <p:cNvCxnSpPr>
              <a:cxnSpLocks/>
              <a:stCxn id="7" idx="7"/>
              <a:endCxn id="6" idx="4"/>
            </p:cNvCxnSpPr>
            <p:nvPr/>
          </p:nvCxnSpPr>
          <p:spPr>
            <a:xfrm flipV="1">
              <a:off x="8097956" y="3291973"/>
              <a:ext cx="396736" cy="7542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5C1717F-2D67-8A48-935C-22E44A043FF3}"/>
                </a:ext>
              </a:extLst>
            </p:cNvPr>
            <p:cNvCxnSpPr>
              <a:cxnSpLocks/>
              <a:stCxn id="6" idx="4"/>
              <a:endCxn id="9" idx="0"/>
            </p:cNvCxnSpPr>
            <p:nvPr/>
          </p:nvCxnSpPr>
          <p:spPr>
            <a:xfrm>
              <a:off x="8494692" y="3291973"/>
              <a:ext cx="484967" cy="6804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A563A6F-D56E-D24A-880B-DF4DBF2FCA25}"/>
                </a:ext>
              </a:extLst>
            </p:cNvPr>
            <p:cNvCxnSpPr>
              <a:cxnSpLocks/>
              <a:stCxn id="9" idx="4"/>
              <a:endCxn id="10" idx="1"/>
            </p:cNvCxnSpPr>
            <p:nvPr/>
          </p:nvCxnSpPr>
          <p:spPr>
            <a:xfrm>
              <a:off x="8979659" y="4338157"/>
              <a:ext cx="526052" cy="7176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2EFF174-DCDC-5D4B-A2C7-9A6247F91C92}"/>
                </a:ext>
              </a:extLst>
            </p:cNvPr>
            <p:cNvCxnSpPr>
              <a:cxnSpLocks/>
              <a:stCxn id="9" idx="4"/>
              <a:endCxn id="8" idx="0"/>
            </p:cNvCxnSpPr>
            <p:nvPr/>
          </p:nvCxnSpPr>
          <p:spPr>
            <a:xfrm flipH="1">
              <a:off x="8667411" y="4338157"/>
              <a:ext cx="312248" cy="6736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584FBD6-2BA0-A84C-BCAD-A1DF80BC76C9}"/>
                </a:ext>
              </a:extLst>
            </p:cNvPr>
            <p:cNvSpPr/>
            <p:nvPr/>
          </p:nvSpPr>
          <p:spPr>
            <a:xfrm>
              <a:off x="7634963" y="501183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660D5C-9BE9-1749-A44F-E3BC8BE7E4FE}"/>
                </a:ext>
              </a:extLst>
            </p:cNvPr>
            <p:cNvCxnSpPr>
              <a:stCxn id="7" idx="4"/>
              <a:endCxn id="15" idx="0"/>
            </p:cNvCxnSpPr>
            <p:nvPr/>
          </p:nvCxnSpPr>
          <p:spPr>
            <a:xfrm flipH="1">
              <a:off x="7817843" y="4358414"/>
              <a:ext cx="150797" cy="6534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F9D2F1A-D359-A64B-88F6-0B1910A5FFD3}"/>
              </a:ext>
            </a:extLst>
          </p:cNvPr>
          <p:cNvGrpSpPr/>
          <p:nvPr/>
        </p:nvGrpSpPr>
        <p:grpSpPr>
          <a:xfrm>
            <a:off x="1330678" y="3132398"/>
            <a:ext cx="5043099" cy="2822116"/>
            <a:chOff x="4127897" y="2764138"/>
            <a:chExt cx="5043099" cy="2822116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F1075F7-FFEA-7241-B408-A2F9E203D5B6}"/>
                </a:ext>
              </a:extLst>
            </p:cNvPr>
            <p:cNvSpPr/>
            <p:nvPr/>
          </p:nvSpPr>
          <p:spPr>
            <a:xfrm>
              <a:off x="6009420" y="2764138"/>
              <a:ext cx="365760" cy="36576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40A7351-4A51-2442-81ED-DF0B907B4CCD}"/>
                </a:ext>
              </a:extLst>
            </p:cNvPr>
            <p:cNvSpPr/>
            <p:nvPr/>
          </p:nvSpPr>
          <p:spPr>
            <a:xfrm>
              <a:off x="448034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52AD7E-1051-224B-8820-F81CA445F276}"/>
                </a:ext>
              </a:extLst>
            </p:cNvPr>
            <p:cNvSpPr/>
            <p:nvPr/>
          </p:nvSpPr>
          <p:spPr>
            <a:xfrm>
              <a:off x="753850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45E5527-13EE-3747-95C4-A3DD7FE9417E}"/>
                </a:ext>
              </a:extLst>
            </p:cNvPr>
            <p:cNvSpPr/>
            <p:nvPr/>
          </p:nvSpPr>
          <p:spPr>
            <a:xfrm>
              <a:off x="677396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D6A8EE5-FB6E-E340-A90E-9F44C01CFD83}"/>
                </a:ext>
              </a:extLst>
            </p:cNvPr>
            <p:cNvSpPr/>
            <p:nvPr/>
          </p:nvSpPr>
          <p:spPr>
            <a:xfrm>
              <a:off x="524488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9F6D74F-D0E1-A743-AA93-0E358DF7DC7A}"/>
                </a:ext>
              </a:extLst>
            </p:cNvPr>
            <p:cNvSpPr/>
            <p:nvPr/>
          </p:nvSpPr>
          <p:spPr>
            <a:xfrm>
              <a:off x="6009420" y="3773442"/>
              <a:ext cx="365760" cy="36576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6999EA3-6BD8-F646-8FCC-D22B6B6D8A28}"/>
                </a:ext>
              </a:extLst>
            </p:cNvPr>
            <p:cNvSpPr/>
            <p:nvPr/>
          </p:nvSpPr>
          <p:spPr>
            <a:xfrm>
              <a:off x="4127897" y="520201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FAB4212-94D9-634B-8683-91CCB7F0E9CF}"/>
                </a:ext>
              </a:extLst>
            </p:cNvPr>
            <p:cNvSpPr/>
            <p:nvPr/>
          </p:nvSpPr>
          <p:spPr>
            <a:xfrm>
              <a:off x="6390535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FBF61F6-9623-9C40-BA7F-91283AD77405}"/>
                </a:ext>
              </a:extLst>
            </p:cNvPr>
            <p:cNvSpPr/>
            <p:nvPr/>
          </p:nvSpPr>
          <p:spPr>
            <a:xfrm>
              <a:off x="5247245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BA84561-E21B-F243-A933-3B3AE422A968}"/>
                </a:ext>
              </a:extLst>
            </p:cNvPr>
            <p:cNvGrpSpPr/>
            <p:nvPr/>
          </p:nvGrpSpPr>
          <p:grpSpPr>
            <a:xfrm>
              <a:off x="8752292" y="5198442"/>
              <a:ext cx="418704" cy="369332"/>
              <a:chOff x="7001436" y="5223907"/>
              <a:chExt cx="418704" cy="369332"/>
            </a:xfrm>
          </p:grpSpPr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EDE583EB-E1E8-974E-9ED9-3133ECAE5542}"/>
                  </a:ext>
                </a:extLst>
              </p:cNvPr>
              <p:cNvSpPr/>
              <p:nvPr/>
            </p:nvSpPr>
            <p:spPr>
              <a:xfrm>
                <a:off x="7022795" y="522747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BDA69AE8-CB3B-E745-A9C6-0B1A4FB399D2}"/>
                  </a:ext>
                </a:extLst>
              </p:cNvPr>
              <p:cNvSpPr txBox="1"/>
              <p:nvPr/>
            </p:nvSpPr>
            <p:spPr>
              <a:xfrm>
                <a:off x="7001436" y="522390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11</a:t>
                </a:r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014AEB3-BAE1-EE4C-95E1-8D9D41F43E57}"/>
                </a:ext>
              </a:extLst>
            </p:cNvPr>
            <p:cNvCxnSpPr>
              <a:stCxn id="18" idx="4"/>
              <a:endCxn id="19" idx="7"/>
            </p:cNvCxnSpPr>
            <p:nvPr/>
          </p:nvCxnSpPr>
          <p:spPr>
            <a:xfrm flipH="1">
              <a:off x="4792536" y="3129898"/>
              <a:ext cx="1399764" cy="6971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5F95954-0321-0D4C-9F63-8D94D8D75F06}"/>
                </a:ext>
              </a:extLst>
            </p:cNvPr>
            <p:cNvCxnSpPr>
              <a:endCxn id="22" idx="0"/>
            </p:cNvCxnSpPr>
            <p:nvPr/>
          </p:nvCxnSpPr>
          <p:spPr>
            <a:xfrm flipH="1">
              <a:off x="5427760" y="3129898"/>
              <a:ext cx="76454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354C499-FF1F-F04F-8DAC-D8AB7571530F}"/>
                </a:ext>
              </a:extLst>
            </p:cNvPr>
            <p:cNvCxnSpPr>
              <a:endCxn id="23" idx="0"/>
            </p:cNvCxnSpPr>
            <p:nvPr/>
          </p:nvCxnSpPr>
          <p:spPr>
            <a:xfrm>
              <a:off x="6192300" y="3129898"/>
              <a:ext cx="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84C13B2-4D1A-0C41-8301-C9CBB35D59F8}"/>
                </a:ext>
              </a:extLst>
            </p:cNvPr>
            <p:cNvCxnSpPr>
              <a:stCxn id="18" idx="4"/>
              <a:endCxn id="21" idx="0"/>
            </p:cNvCxnSpPr>
            <p:nvPr/>
          </p:nvCxnSpPr>
          <p:spPr>
            <a:xfrm>
              <a:off x="6192300" y="3129898"/>
              <a:ext cx="76454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23086C3-844E-BC4A-8464-3EE7B8D109E0}"/>
                </a:ext>
              </a:extLst>
            </p:cNvPr>
            <p:cNvCxnSpPr>
              <a:stCxn id="18" idx="4"/>
              <a:endCxn id="20" idx="0"/>
            </p:cNvCxnSpPr>
            <p:nvPr/>
          </p:nvCxnSpPr>
          <p:spPr>
            <a:xfrm>
              <a:off x="6192300" y="3129898"/>
              <a:ext cx="1529080" cy="643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B8EDDC9-A954-9347-B78E-9D0BCE3A7F79}"/>
                </a:ext>
              </a:extLst>
            </p:cNvPr>
            <p:cNvCxnSpPr>
              <a:cxnSpLocks/>
              <a:stCxn id="20" idx="4"/>
              <a:endCxn id="24" idx="0"/>
            </p:cNvCxnSpPr>
            <p:nvPr/>
          </p:nvCxnSpPr>
          <p:spPr>
            <a:xfrm flipH="1">
              <a:off x="4310777" y="4139202"/>
              <a:ext cx="341060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D4DB982-EBD8-2140-B41A-D3C83C901160}"/>
                </a:ext>
              </a:extLst>
            </p:cNvPr>
            <p:cNvCxnSpPr>
              <a:stCxn id="20" idx="4"/>
              <a:endCxn id="26" idx="0"/>
            </p:cNvCxnSpPr>
            <p:nvPr/>
          </p:nvCxnSpPr>
          <p:spPr>
            <a:xfrm flipH="1">
              <a:off x="5430125" y="4139202"/>
              <a:ext cx="229125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976411A-4861-1149-A154-9E2BCE3CFD31}"/>
                </a:ext>
              </a:extLst>
            </p:cNvPr>
            <p:cNvCxnSpPr>
              <a:stCxn id="20" idx="4"/>
              <a:endCxn id="25" idx="0"/>
            </p:cNvCxnSpPr>
            <p:nvPr/>
          </p:nvCxnSpPr>
          <p:spPr>
            <a:xfrm flipH="1">
              <a:off x="6573415" y="4139202"/>
              <a:ext cx="114796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422DA37-279A-9D4D-A2C1-CC5E23624837}"/>
                </a:ext>
              </a:extLst>
            </p:cNvPr>
            <p:cNvCxnSpPr>
              <a:stCxn id="20" idx="4"/>
              <a:endCxn id="56" idx="0"/>
            </p:cNvCxnSpPr>
            <p:nvPr/>
          </p:nvCxnSpPr>
          <p:spPr>
            <a:xfrm>
              <a:off x="7721380" y="4139202"/>
              <a:ext cx="1240264" cy="10592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373BA81-3886-A941-A956-7CBCDF0B14B7}"/>
                </a:ext>
              </a:extLst>
            </p:cNvPr>
            <p:cNvCxnSpPr>
              <a:stCxn id="19" idx="4"/>
              <a:endCxn id="24" idx="0"/>
            </p:cNvCxnSpPr>
            <p:nvPr/>
          </p:nvCxnSpPr>
          <p:spPr>
            <a:xfrm flipH="1">
              <a:off x="4310777" y="4139202"/>
              <a:ext cx="35244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7404907-8EE3-D246-B1AC-19CFBD862D01}"/>
                </a:ext>
              </a:extLst>
            </p:cNvPr>
            <p:cNvCxnSpPr>
              <a:cxnSpLocks/>
              <a:stCxn id="22" idx="4"/>
              <a:endCxn id="24" idx="0"/>
            </p:cNvCxnSpPr>
            <p:nvPr/>
          </p:nvCxnSpPr>
          <p:spPr>
            <a:xfrm flipH="1">
              <a:off x="4310777" y="4139202"/>
              <a:ext cx="111698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9C6E57D-1FAA-024E-9234-2875BA91C735}"/>
                </a:ext>
              </a:extLst>
            </p:cNvPr>
            <p:cNvCxnSpPr>
              <a:cxnSpLocks/>
              <a:stCxn id="22" idx="4"/>
              <a:endCxn id="26" idx="0"/>
            </p:cNvCxnSpPr>
            <p:nvPr/>
          </p:nvCxnSpPr>
          <p:spPr>
            <a:xfrm>
              <a:off x="5427760" y="4139202"/>
              <a:ext cx="236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2A7EE2E-1D4A-3846-A350-A665A526F6AA}"/>
                </a:ext>
              </a:extLst>
            </p:cNvPr>
            <p:cNvCxnSpPr>
              <a:stCxn id="23" idx="4"/>
              <a:endCxn id="24" idx="0"/>
            </p:cNvCxnSpPr>
            <p:nvPr/>
          </p:nvCxnSpPr>
          <p:spPr>
            <a:xfrm flipH="1">
              <a:off x="4310777" y="4139202"/>
              <a:ext cx="188152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696B24C5-3325-264A-86F7-56EE71C99D04}"/>
                </a:ext>
              </a:extLst>
            </p:cNvPr>
            <p:cNvSpPr/>
            <p:nvPr/>
          </p:nvSpPr>
          <p:spPr>
            <a:xfrm>
              <a:off x="4692352" y="520201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CDBE200-23EA-2C4B-8FE8-ADEBAF8AD7E2}"/>
                </a:ext>
              </a:extLst>
            </p:cNvPr>
            <p:cNvCxnSpPr>
              <a:stCxn id="23" idx="4"/>
              <a:endCxn id="41" idx="0"/>
            </p:cNvCxnSpPr>
            <p:nvPr/>
          </p:nvCxnSpPr>
          <p:spPr>
            <a:xfrm flipH="1">
              <a:off x="4875232" y="4139202"/>
              <a:ext cx="1317068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61139F3-B225-BC4E-B4CA-D3DDA3E946EF}"/>
                </a:ext>
              </a:extLst>
            </p:cNvPr>
            <p:cNvSpPr/>
            <p:nvPr/>
          </p:nvSpPr>
          <p:spPr>
            <a:xfrm>
              <a:off x="5818890" y="5220494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0EE1896-2A12-F94B-B4DF-7D21C4837DDF}"/>
                </a:ext>
              </a:extLst>
            </p:cNvPr>
            <p:cNvCxnSpPr>
              <a:cxnSpLocks/>
              <a:stCxn id="23" idx="4"/>
              <a:endCxn id="43" idx="0"/>
            </p:cNvCxnSpPr>
            <p:nvPr/>
          </p:nvCxnSpPr>
          <p:spPr>
            <a:xfrm flipH="1">
              <a:off x="6001770" y="4139202"/>
              <a:ext cx="190530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E2E19E0-DF53-E645-8DD6-A1B03DAA223D}"/>
                </a:ext>
              </a:extLst>
            </p:cNvPr>
            <p:cNvCxnSpPr>
              <a:cxnSpLocks/>
              <a:stCxn id="23" idx="4"/>
              <a:endCxn id="25" idx="0"/>
            </p:cNvCxnSpPr>
            <p:nvPr/>
          </p:nvCxnSpPr>
          <p:spPr>
            <a:xfrm>
              <a:off x="6192300" y="4139202"/>
              <a:ext cx="381115" cy="1081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F76793A6-9422-C245-9CD5-167A47E9202D}"/>
                </a:ext>
              </a:extLst>
            </p:cNvPr>
            <p:cNvSpPr/>
            <p:nvPr/>
          </p:nvSpPr>
          <p:spPr>
            <a:xfrm>
              <a:off x="6968433" y="5218529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4378A32-E20F-014C-BCE0-0CA47BD77C08}"/>
                </a:ext>
              </a:extLst>
            </p:cNvPr>
            <p:cNvGrpSpPr/>
            <p:nvPr/>
          </p:nvGrpSpPr>
          <p:grpSpPr>
            <a:xfrm>
              <a:off x="8138042" y="5211686"/>
              <a:ext cx="418704" cy="369332"/>
              <a:chOff x="7001436" y="5223907"/>
              <a:chExt cx="418704" cy="369332"/>
            </a:xfrm>
          </p:grpSpPr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B3628D66-740D-AD4D-B421-DD712DE1E81C}"/>
                  </a:ext>
                </a:extLst>
              </p:cNvPr>
              <p:cNvSpPr/>
              <p:nvPr/>
            </p:nvSpPr>
            <p:spPr>
              <a:xfrm>
                <a:off x="7022795" y="5227479"/>
                <a:ext cx="365760" cy="365760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AB6D3BEB-F2DC-5F49-87EA-1B30D66244EA}"/>
                  </a:ext>
                </a:extLst>
              </p:cNvPr>
              <p:cNvSpPr txBox="1"/>
              <p:nvPr/>
            </p:nvSpPr>
            <p:spPr>
              <a:xfrm>
                <a:off x="7001436" y="522390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10</a:t>
                </a:r>
              </a:p>
            </p:txBody>
          </p:sp>
        </p:grp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477B758-B9EB-134F-ADE7-398C2E8792BF}"/>
                </a:ext>
              </a:extLst>
            </p:cNvPr>
            <p:cNvCxnSpPr>
              <a:stCxn id="23" idx="4"/>
              <a:endCxn id="54" idx="0"/>
            </p:cNvCxnSpPr>
            <p:nvPr/>
          </p:nvCxnSpPr>
          <p:spPr>
            <a:xfrm>
              <a:off x="6192300" y="4139202"/>
              <a:ext cx="2155094" cy="10724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FDCF8AF-DF5A-184B-B9DB-50E13D718D4F}"/>
                </a:ext>
              </a:extLst>
            </p:cNvPr>
            <p:cNvCxnSpPr>
              <a:stCxn id="23" idx="4"/>
              <a:endCxn id="46" idx="0"/>
            </p:cNvCxnSpPr>
            <p:nvPr/>
          </p:nvCxnSpPr>
          <p:spPr>
            <a:xfrm>
              <a:off x="6192300" y="4139202"/>
              <a:ext cx="959013" cy="10793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B587203-333A-B844-A8E6-72A3BAC2C347}"/>
                </a:ext>
              </a:extLst>
            </p:cNvPr>
            <p:cNvCxnSpPr>
              <a:stCxn id="21" idx="4"/>
              <a:endCxn id="24" idx="0"/>
            </p:cNvCxnSpPr>
            <p:nvPr/>
          </p:nvCxnSpPr>
          <p:spPr>
            <a:xfrm flipH="1">
              <a:off x="4310777" y="4139202"/>
              <a:ext cx="2646063" cy="1062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5C6E5F-DF54-C040-A56E-CEB492B07B4E}"/>
                </a:ext>
              </a:extLst>
            </p:cNvPr>
            <p:cNvSpPr/>
            <p:nvPr/>
          </p:nvSpPr>
          <p:spPr>
            <a:xfrm>
              <a:off x="7565653" y="5215258"/>
              <a:ext cx="365760" cy="36576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2629874-977B-2B47-878A-7B0DE8C9C3E7}"/>
                </a:ext>
              </a:extLst>
            </p:cNvPr>
            <p:cNvCxnSpPr>
              <a:stCxn id="21" idx="4"/>
              <a:endCxn id="51" idx="0"/>
            </p:cNvCxnSpPr>
            <p:nvPr/>
          </p:nvCxnSpPr>
          <p:spPr>
            <a:xfrm>
              <a:off x="6956840" y="4139202"/>
              <a:ext cx="791693" cy="10760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68226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7E7BD-25F9-CA4B-96BC-76274250C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EB0E9-B68D-F842-B267-AF68733FB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applications can be formulated as graph problems.</a:t>
            </a:r>
          </a:p>
          <a:p>
            <a:r>
              <a:rPr lang="en-US" dirty="0"/>
              <a:t>Graph neural network is a new technique for graph learning.</a:t>
            </a:r>
          </a:p>
          <a:p>
            <a:pPr lvl="1"/>
            <a:r>
              <a:rPr lang="en-US" dirty="0"/>
              <a:t>GNN has multiple advantages over traditional methods.</a:t>
            </a:r>
          </a:p>
          <a:p>
            <a:r>
              <a:rPr lang="en-US" dirty="0"/>
              <a:t>We demonstrate how GNNs are used in multiple graph tasks and how these GNN models can be trained.</a:t>
            </a:r>
          </a:p>
        </p:txBody>
      </p:sp>
    </p:spTree>
    <p:extLst>
      <p:ext uri="{BB962C8B-B14F-4D97-AF65-F5344CB8AC3E}">
        <p14:creationId xmlns:p14="http://schemas.microsoft.com/office/powerpoint/2010/main" val="628953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99BC6-4D68-B543-8310-E848C9C8F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78FA1-297C-5A46-822B-E5355E7D9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 descr="https://lh6.googleusercontent.com/zMBqgipvXK1N2REcAS33JYFaqTsQyFaV8PVWfVoWkHbt66jLKsMwtIfE9xWXt3gggOnYKJCHeznRr8MDxwVOvAZWV1vKKXRE-mRQO_9_aOUDN-KCvGSJ2ufUAkoFHDDg-_U2HtQ">
            <a:extLst>
              <a:ext uri="{FF2B5EF4-FFF2-40B4-BE49-F238E27FC236}">
                <a16:creationId xmlns:a16="http://schemas.microsoft.com/office/drawing/2014/main" id="{D3D837A7-B740-3741-B2CA-A641FF570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9263" y="4001294"/>
            <a:ext cx="4094537" cy="2607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21227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D3F87-1A42-2040-92D8-A8AD8974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0A741-9E9D-694A-9946-2F7F75B11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DGL website: </a:t>
            </a:r>
            <a:r>
              <a:rPr lang="en-US" dirty="0">
                <a:hlinkClick r:id="rId2"/>
              </a:rPr>
              <a:t>http://dgl.ai</a:t>
            </a:r>
            <a:endParaRPr lang="en-US" dirty="0"/>
          </a:p>
          <a:p>
            <a:r>
              <a:rPr lang="en-US" dirty="0"/>
              <a:t>DGL doc: </a:t>
            </a:r>
            <a:r>
              <a:rPr lang="en-US" dirty="0">
                <a:hlinkClick r:id="rId3"/>
              </a:rPr>
              <a:t>http://doc.dgl.ai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437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CFE25-0BEB-6C40-9EE9-4A18807F5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AD82A-9A00-F741-B3B0-11F68790E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Target right customers</a:t>
            </a:r>
          </a:p>
          <a:p>
            <a:r>
              <a:rPr lang="en-US" dirty="0"/>
              <a:t>Find the influential customers</a:t>
            </a:r>
          </a:p>
          <a:p>
            <a:r>
              <a:rPr lang="en-US" dirty="0"/>
              <a:t>…</a:t>
            </a:r>
          </a:p>
        </p:txBody>
      </p:sp>
      <p:sp>
        <p:nvSpPr>
          <p:cNvPr id="4" name="AutoShape 2" descr="Image result for marketing target customers">
            <a:extLst>
              <a:ext uri="{FF2B5EF4-FFF2-40B4-BE49-F238E27FC236}">
                <a16:creationId xmlns:a16="http://schemas.microsoft.com/office/drawing/2014/main" id="{DE0B5C55-4141-024B-B120-EB94D5DC75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24350" y="2101850"/>
            <a:ext cx="3543300" cy="265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988FB1-6C94-7245-B76A-7785E7F6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132" y="3625850"/>
            <a:ext cx="30099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016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D2B6A-ABC4-8740-BB89-3060286EB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current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F2290-98E8-764B-96AE-28F8C51C6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 feature engineering</a:t>
            </a:r>
          </a:p>
          <a:p>
            <a:r>
              <a:rPr lang="en-US" dirty="0"/>
              <a:t>Problems of the current approach</a:t>
            </a:r>
          </a:p>
          <a:p>
            <a:pPr lvl="1"/>
            <a:r>
              <a:rPr lang="en-US" dirty="0"/>
              <a:t>Time consuming</a:t>
            </a:r>
          </a:p>
          <a:p>
            <a:pPr lvl="1"/>
            <a:r>
              <a:rPr lang="en-US" dirty="0"/>
              <a:t>Domain knowledge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870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2CFCC24-7770-704C-9B36-68E38B844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31" y="1531383"/>
            <a:ext cx="3175168" cy="23848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488116-5445-6E43-B281-83CD76248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graph view of the business problems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CE00FE-411F-B443-8DA4-A3A64304BF3B}"/>
              </a:ext>
            </a:extLst>
          </p:cNvPr>
          <p:cNvSpPr txBox="1"/>
          <p:nvPr/>
        </p:nvSpPr>
        <p:spPr>
          <a:xfrm>
            <a:off x="1050600" y="3916225"/>
            <a:ext cx="1613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Marketing with</a:t>
            </a:r>
          </a:p>
          <a:p>
            <a:r>
              <a:rPr lang="en-US" dirty="0"/>
              <a:t>Social network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CE00FE-411F-B443-8DA4-A3A64304BF3B}"/>
              </a:ext>
            </a:extLst>
          </p:cNvPr>
          <p:cNvSpPr txBox="1"/>
          <p:nvPr/>
        </p:nvSpPr>
        <p:spPr>
          <a:xfrm>
            <a:off x="4143350" y="6488668"/>
            <a:ext cx="2371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Recommender Systems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CE00FE-411F-B443-8DA4-A3A64304BF3B}"/>
              </a:ext>
            </a:extLst>
          </p:cNvPr>
          <p:cNvSpPr txBox="1"/>
          <p:nvPr/>
        </p:nvSpPr>
        <p:spPr>
          <a:xfrm>
            <a:off x="8164238" y="4336009"/>
            <a:ext cx="2977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Financial Transaction network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622AAD3-DD1C-8C42-B71E-DDDB4F3B6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2130" y="1605025"/>
            <a:ext cx="3555128" cy="27309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73CA700-64E1-2644-81B9-346B3905DD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7759" y="3700101"/>
            <a:ext cx="3936350" cy="290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456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5BD89-6273-8F40-B9B6-F28270025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graph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AFEB6-6B29-7045-A102-96A372315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5CD872-08FD-8E4C-9DC0-488EB60D18BF}"/>
              </a:ext>
            </a:extLst>
          </p:cNvPr>
          <p:cNvGrpSpPr/>
          <p:nvPr/>
        </p:nvGrpSpPr>
        <p:grpSpPr>
          <a:xfrm>
            <a:off x="1065726" y="2683373"/>
            <a:ext cx="3166017" cy="2231951"/>
            <a:chOff x="468350" y="3503505"/>
            <a:chExt cx="3166017" cy="2231951"/>
          </a:xfrm>
        </p:grpSpPr>
        <p:pic>
          <p:nvPicPr>
            <p:cNvPr id="5" name="Picture 2" descr="Image result for molecular structure">
              <a:extLst>
                <a:ext uri="{FF2B5EF4-FFF2-40B4-BE49-F238E27FC236}">
                  <a16:creationId xmlns:a16="http://schemas.microsoft.com/office/drawing/2014/main" id="{850D9949-904B-F346-A67B-78EC9274A9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350" y="3503505"/>
              <a:ext cx="3166017" cy="15614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46DE99-C26D-7949-A31E-AF0AE7CFBD5F}"/>
                </a:ext>
              </a:extLst>
            </p:cNvPr>
            <p:cNvSpPr txBox="1"/>
            <p:nvPr/>
          </p:nvSpPr>
          <p:spPr>
            <a:xfrm>
              <a:off x="1071464" y="5366124"/>
              <a:ext cx="1575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Drug discovery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70DBC7E-76B7-254E-9346-8EBD2CE77F72}"/>
              </a:ext>
            </a:extLst>
          </p:cNvPr>
          <p:cNvGrpSpPr/>
          <p:nvPr/>
        </p:nvGrpSpPr>
        <p:grpSpPr>
          <a:xfrm>
            <a:off x="4459269" y="2311439"/>
            <a:ext cx="2897149" cy="2603885"/>
            <a:chOff x="8940134" y="4442629"/>
            <a:chExt cx="2897149" cy="2603885"/>
          </a:xfrm>
        </p:grpSpPr>
        <p:pic>
          <p:nvPicPr>
            <p:cNvPr id="8" name="Picture 8" descr="Image result for knowledge graph">
              <a:extLst>
                <a:ext uri="{FF2B5EF4-FFF2-40B4-BE49-F238E27FC236}">
                  <a16:creationId xmlns:a16="http://schemas.microsoft.com/office/drawing/2014/main" id="{7677093B-8C7E-4844-83EC-263F6AA052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40134" y="4442629"/>
              <a:ext cx="2897149" cy="1736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A030DCF-0D07-6742-A451-141E21499338}"/>
                </a:ext>
              </a:extLst>
            </p:cNvPr>
            <p:cNvSpPr txBox="1"/>
            <p:nvPr/>
          </p:nvSpPr>
          <p:spPr>
            <a:xfrm>
              <a:off x="9484293" y="6677182"/>
              <a:ext cx="1808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Knowledge graph</a:t>
              </a:r>
            </a:p>
          </p:txBody>
        </p:sp>
      </p:grpSp>
      <p:pic>
        <p:nvPicPr>
          <p:cNvPr id="1026" name="Picture 2" descr="Image result for road network">
            <a:extLst>
              <a:ext uri="{FF2B5EF4-FFF2-40B4-BE49-F238E27FC236}">
                <a16:creationId xmlns:a16="http://schemas.microsoft.com/office/drawing/2014/main" id="{CEF409D4-5737-DA43-A489-40E544C92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2732" y="1825625"/>
            <a:ext cx="3647854" cy="295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433006A-C0CF-3E45-98E7-D83C099DE38A}"/>
              </a:ext>
            </a:extLst>
          </p:cNvPr>
          <p:cNvSpPr txBox="1"/>
          <p:nvPr/>
        </p:nvSpPr>
        <p:spPr>
          <a:xfrm>
            <a:off x="9186313" y="4549667"/>
            <a:ext cx="1494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Road network</a:t>
            </a:r>
          </a:p>
        </p:txBody>
      </p:sp>
    </p:spTree>
    <p:extLst>
      <p:ext uri="{BB962C8B-B14F-4D97-AF65-F5344CB8AC3E}">
        <p14:creationId xmlns:p14="http://schemas.microsoft.com/office/powerpoint/2010/main" val="3114755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6E13E-7275-0647-BF68-1F14D35DE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in graph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562EB-C2BD-534B-A860-19937823B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 classification</a:t>
            </a:r>
          </a:p>
          <a:p>
            <a:pPr lvl="1"/>
            <a:r>
              <a:rPr lang="en-US" dirty="0"/>
              <a:t>Detect malicious accounts</a:t>
            </a:r>
          </a:p>
          <a:p>
            <a:pPr lvl="1"/>
            <a:r>
              <a:rPr lang="en-US" dirty="0"/>
              <a:t>Target right customers</a:t>
            </a:r>
          </a:p>
          <a:p>
            <a:r>
              <a:rPr lang="en-US" dirty="0"/>
              <a:t>Link prediction</a:t>
            </a:r>
          </a:p>
          <a:p>
            <a:pPr lvl="1"/>
            <a:r>
              <a:rPr lang="en-US" dirty="0"/>
              <a:t>Recommendation</a:t>
            </a:r>
          </a:p>
          <a:p>
            <a:pPr lvl="1"/>
            <a:r>
              <a:rPr lang="en-US" dirty="0"/>
              <a:t>Predict missing relations in a knowledge graph</a:t>
            </a:r>
          </a:p>
          <a:p>
            <a:r>
              <a:rPr lang="en-US" dirty="0"/>
              <a:t>Graph classification</a:t>
            </a:r>
          </a:p>
          <a:p>
            <a:pPr lvl="1"/>
            <a:r>
              <a:rPr lang="en-US" dirty="0"/>
              <a:t>Predict the property of a chemical compound</a:t>
            </a:r>
          </a:p>
        </p:txBody>
      </p:sp>
    </p:spTree>
    <p:extLst>
      <p:ext uri="{BB962C8B-B14F-4D97-AF65-F5344CB8AC3E}">
        <p14:creationId xmlns:p14="http://schemas.microsoft.com/office/powerpoint/2010/main" val="4268534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C7599-968B-2447-AE7D-C71B8096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learning requires to embed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7247F-C360-DC40-BA91-16A6826D4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Embed nodes to low-dimension space so that similarity in the embedding space approximates similarity in the original graph.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7C3B55-A4A2-044A-B38D-0F3D8D871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975" y="2735979"/>
            <a:ext cx="7983538" cy="34409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7AF472-C070-264B-A125-08BCD569DD0A}"/>
              </a:ext>
            </a:extLst>
          </p:cNvPr>
          <p:cNvSpPr txBox="1"/>
          <p:nvPr/>
        </p:nvSpPr>
        <p:spPr>
          <a:xfrm>
            <a:off x="1443037" y="6413500"/>
            <a:ext cx="9032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Representation Learning on Networks, </a:t>
            </a:r>
            <a:r>
              <a:rPr lang="en-US" dirty="0" err="1">
                <a:solidFill>
                  <a:schemeClr val="tx2"/>
                </a:solidFill>
              </a:rPr>
              <a:t>snap.stanford.edu</a:t>
            </a:r>
            <a:r>
              <a:rPr lang="en-US" dirty="0">
                <a:solidFill>
                  <a:schemeClr val="tx2"/>
                </a:solidFill>
              </a:rPr>
              <a:t>/</a:t>
            </a:r>
            <a:r>
              <a:rPr lang="en-US" dirty="0" err="1">
                <a:solidFill>
                  <a:schemeClr val="tx2"/>
                </a:solidFill>
              </a:rPr>
              <a:t>proj</a:t>
            </a:r>
            <a:r>
              <a:rPr lang="en-US" dirty="0">
                <a:solidFill>
                  <a:schemeClr val="tx2"/>
                </a:solidFill>
              </a:rPr>
              <a:t>/embeddings-www, WWW 2018</a:t>
            </a:r>
          </a:p>
        </p:txBody>
      </p:sp>
    </p:spTree>
    <p:extLst>
      <p:ext uri="{BB962C8B-B14F-4D97-AF65-F5344CB8AC3E}">
        <p14:creationId xmlns:p14="http://schemas.microsoft.com/office/powerpoint/2010/main" val="4237377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6322</TotalTime>
  <Words>863</Words>
  <Application>Microsoft Macintosh PowerPoint</Application>
  <PresentationFormat>Widescreen</PresentationFormat>
  <Paragraphs>212</Paragraphs>
  <Slides>30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Office Theme</vt:lpstr>
      <vt:lpstr>Deep learning on graphs</vt:lpstr>
      <vt:lpstr>Fraud detection</vt:lpstr>
      <vt:lpstr>Recommendation</vt:lpstr>
      <vt:lpstr>Marketing</vt:lpstr>
      <vt:lpstr>The current approach</vt:lpstr>
      <vt:lpstr>A graph view of the business problems</vt:lpstr>
      <vt:lpstr>More graph problems</vt:lpstr>
      <vt:lpstr>Tasks in graph learning</vt:lpstr>
      <vt:lpstr>Graph learning requires to embed nodes</vt:lpstr>
      <vt:lpstr>What is GNN?</vt:lpstr>
      <vt:lpstr>What is new in GNN?</vt:lpstr>
      <vt:lpstr>Deep learning + Graph</vt:lpstr>
      <vt:lpstr>A general formalization of GNN</vt:lpstr>
      <vt:lpstr>A GNN Example: Graph convolution network</vt:lpstr>
      <vt:lpstr>More explanation on GCN</vt:lpstr>
      <vt:lpstr>Example 2: Graph attention networks (GAT)</vt:lpstr>
      <vt:lpstr>Example 3: Relational graph convolution networks (RGCN)</vt:lpstr>
      <vt:lpstr>A multi-layer GNN</vt:lpstr>
      <vt:lpstr>The power of GNN</vt:lpstr>
      <vt:lpstr>Traditional methods for network embedding</vt:lpstr>
      <vt:lpstr>Limitations in traditional methods</vt:lpstr>
      <vt:lpstr>How to train a GNN?</vt:lpstr>
      <vt:lpstr>Node classification with GNN</vt:lpstr>
      <vt:lpstr>Link prediction with GNN</vt:lpstr>
      <vt:lpstr>Graph classification</vt:lpstr>
      <vt:lpstr>How to train GNN on large graphs</vt:lpstr>
      <vt:lpstr>A glance of mini-batch training on graphs</vt:lpstr>
      <vt:lpstr>Mini-batch with neighbor sampling</vt:lpstr>
      <vt:lpstr>Summary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75</cp:revision>
  <dcterms:created xsi:type="dcterms:W3CDTF">2019-10-13T06:15:57Z</dcterms:created>
  <dcterms:modified xsi:type="dcterms:W3CDTF">2019-10-18T01:51:00Z</dcterms:modified>
</cp:coreProperties>
</file>

<file path=docProps/thumbnail.jpeg>
</file>